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8288000" cy="10287000"/>
  <p:notesSz cx="6858000" cy="9144000"/>
  <p:embeddedFontLst>
    <p:embeddedFont>
      <p:font typeface="Times New Roman Bold" pitchFamily="18" charset="0"/>
      <p:bold r:id="rId42"/>
    </p:embeddedFont>
    <p:embeddedFont>
      <p:font typeface="Calibri" pitchFamily="34" charset="0"/>
      <p:regular r:id="rId43"/>
      <p:bold r:id="rId44"/>
      <p:italic r:id="rId45"/>
      <p:boldItalic r:id="rId46"/>
    </p:embeddedFont>
    <p:embeddedFont>
      <p:font typeface="TT Commons Pro Bold"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sv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8.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hyperlink" Target="https://www.ncbi.nlm.nih.gov/pmc/articles/PMC8095476/"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640622">
            <a:off x="9918273" y="-160160"/>
            <a:ext cx="11673462" cy="9703566"/>
          </a:xfrm>
          <a:custGeom>
            <a:avLst/>
            <a:gdLst/>
            <a:ahLst/>
            <a:cxnLst/>
            <a:rect l="l" t="t" r="r" b="b"/>
            <a:pathLst>
              <a:path w="11673462" h="9703566">
                <a:moveTo>
                  <a:pt x="0" y="0"/>
                </a:moveTo>
                <a:lnTo>
                  <a:pt x="11673463" y="0"/>
                </a:lnTo>
                <a:lnTo>
                  <a:pt x="11673463" y="9703566"/>
                </a:lnTo>
                <a:lnTo>
                  <a:pt x="0" y="9703566"/>
                </a:lnTo>
                <a:lnTo>
                  <a:pt x="0" y="0"/>
                </a:lnTo>
                <a:close/>
              </a:path>
            </a:pathLst>
          </a:custGeom>
          <a:blipFill>
            <a:blip r:embed="rId2" cstate="print">
              <a:alphaModFix amt="91000"/>
            </a:blip>
            <a:stretch>
              <a:fillRect/>
            </a:stretch>
          </a:blipFill>
        </p:spPr>
      </p:sp>
      <p:sp>
        <p:nvSpPr>
          <p:cNvPr id="3" name="Freeform 3"/>
          <p:cNvSpPr/>
          <p:nvPr/>
        </p:nvSpPr>
        <p:spPr>
          <a:xfrm rot="-10800000">
            <a:off x="10678653" y="1256157"/>
            <a:ext cx="6580647" cy="6580647"/>
          </a:xfrm>
          <a:custGeom>
            <a:avLst/>
            <a:gdLst/>
            <a:ahLst/>
            <a:cxnLst/>
            <a:rect l="l" t="t" r="r" b="b"/>
            <a:pathLst>
              <a:path w="6580647" h="6580647">
                <a:moveTo>
                  <a:pt x="0" y="0"/>
                </a:moveTo>
                <a:lnTo>
                  <a:pt x="6580647" y="0"/>
                </a:lnTo>
                <a:lnTo>
                  <a:pt x="6580647" y="6580647"/>
                </a:lnTo>
                <a:lnTo>
                  <a:pt x="0" y="6580647"/>
                </a:lnTo>
                <a:lnTo>
                  <a:pt x="0" y="0"/>
                </a:lnTo>
                <a:close/>
              </a:path>
            </a:pathLst>
          </a:custGeom>
          <a:blipFill>
            <a:blip r:embed="rId3" cstate="print">
              <a:alphaModFix amt="98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028700" y="3636087"/>
            <a:ext cx="14107886" cy="3766913"/>
            <a:chOff x="0" y="0"/>
            <a:chExt cx="18810514" cy="5022550"/>
          </a:xfrm>
        </p:grpSpPr>
        <p:sp>
          <p:nvSpPr>
            <p:cNvPr id="5" name="TextBox 5"/>
            <p:cNvSpPr txBox="1"/>
            <p:nvPr/>
          </p:nvSpPr>
          <p:spPr>
            <a:xfrm>
              <a:off x="0" y="3126016"/>
              <a:ext cx="18810514" cy="1896534"/>
            </a:xfrm>
            <a:prstGeom prst="rect">
              <a:avLst/>
            </a:prstGeom>
          </p:spPr>
          <p:txBody>
            <a:bodyPr lIns="0" tIns="0" rIns="0" bIns="0" rtlCol="0" anchor="t">
              <a:spAutoFit/>
            </a:bodyPr>
            <a:lstStyle/>
            <a:p>
              <a:pPr algn="l">
                <a:lnSpc>
                  <a:spcPts val="5599"/>
                </a:lnSpc>
              </a:pPr>
              <a:r>
                <a:rPr lang="en-US" sz="3999">
                  <a:solidFill>
                    <a:srgbClr val="000000"/>
                  </a:solidFill>
                  <a:latin typeface="Times New Roman"/>
                </a:rPr>
                <a:t>Deep learning method to detect infection caused by “Novel Corona Virus pneumonia” from High resolution CT images.</a:t>
              </a:r>
            </a:p>
          </p:txBody>
        </p:sp>
        <p:sp>
          <p:nvSpPr>
            <p:cNvPr id="6" name="TextBox 6"/>
            <p:cNvSpPr txBox="1"/>
            <p:nvPr/>
          </p:nvSpPr>
          <p:spPr>
            <a:xfrm>
              <a:off x="0" y="-85725"/>
              <a:ext cx="18810514" cy="3192997"/>
            </a:xfrm>
            <a:prstGeom prst="rect">
              <a:avLst/>
            </a:prstGeom>
          </p:spPr>
          <p:txBody>
            <a:bodyPr lIns="0" tIns="0" rIns="0" bIns="0" rtlCol="0" anchor="t">
              <a:spAutoFit/>
            </a:bodyPr>
            <a:lstStyle/>
            <a:p>
              <a:pPr algn="l">
                <a:lnSpc>
                  <a:spcPts val="8800"/>
                </a:lnSpc>
              </a:pPr>
              <a:r>
                <a:rPr lang="en-US" sz="8000">
                  <a:solidFill>
                    <a:srgbClr val="000000"/>
                  </a:solidFill>
                  <a:latin typeface="Times New Roman"/>
                </a:rPr>
                <a:t>PROJECT SURVEY PRESENTATION</a:t>
              </a:r>
            </a:p>
          </p:txBody>
        </p:sp>
      </p:grpSp>
      <p:sp>
        <p:nvSpPr>
          <p:cNvPr id="7" name="TextBox 7"/>
          <p:cNvSpPr txBox="1"/>
          <p:nvPr/>
        </p:nvSpPr>
        <p:spPr>
          <a:xfrm>
            <a:off x="1028700" y="8395038"/>
            <a:ext cx="3039271" cy="964565"/>
          </a:xfrm>
          <a:prstGeom prst="rect">
            <a:avLst/>
          </a:prstGeom>
        </p:spPr>
        <p:txBody>
          <a:bodyPr lIns="0" tIns="0" rIns="0" bIns="0" rtlCol="0" anchor="t">
            <a:spAutoFit/>
          </a:bodyPr>
          <a:lstStyle/>
          <a:p>
            <a:pPr algn="l">
              <a:lnSpc>
                <a:spcPts val="3639"/>
              </a:lnSpc>
            </a:pPr>
            <a:r>
              <a:rPr lang="en-US" sz="2799">
                <a:solidFill>
                  <a:srgbClr val="000000"/>
                </a:solidFill>
                <a:latin typeface="Times New Roman"/>
              </a:rPr>
              <a:t>Presented On 04/05/2024</a:t>
            </a:r>
          </a:p>
        </p:txBody>
      </p:sp>
      <p:grpSp>
        <p:nvGrpSpPr>
          <p:cNvPr id="8" name="Group 8"/>
          <p:cNvGrpSpPr/>
          <p:nvPr/>
        </p:nvGrpSpPr>
        <p:grpSpPr>
          <a:xfrm>
            <a:off x="9144000" y="8452509"/>
            <a:ext cx="3289417" cy="935347"/>
            <a:chOff x="0" y="0"/>
            <a:chExt cx="4385889" cy="1247129"/>
          </a:xfrm>
        </p:grpSpPr>
        <p:sp>
          <p:nvSpPr>
            <p:cNvPr id="9" name="TextBox 9"/>
            <p:cNvSpPr txBox="1"/>
            <p:nvPr/>
          </p:nvSpPr>
          <p:spPr>
            <a:xfrm>
              <a:off x="0" y="599217"/>
              <a:ext cx="4385889" cy="647912"/>
            </a:xfrm>
            <a:prstGeom prst="rect">
              <a:avLst/>
            </a:prstGeom>
          </p:spPr>
          <p:txBody>
            <a:bodyPr lIns="0" tIns="0" rIns="0" bIns="0" rtlCol="0" anchor="t">
              <a:spAutoFit/>
            </a:bodyPr>
            <a:lstStyle/>
            <a:p>
              <a:pPr marL="0" lvl="0" indent="0" algn="l">
                <a:lnSpc>
                  <a:spcPts val="3639"/>
                </a:lnSpc>
                <a:spcBef>
                  <a:spcPct val="0"/>
                </a:spcBef>
              </a:pPr>
              <a:r>
                <a:rPr lang="en-US" sz="2799">
                  <a:solidFill>
                    <a:srgbClr val="000000"/>
                  </a:solidFill>
                  <a:latin typeface="Times New Roman Bold"/>
                </a:rPr>
                <a:t>Group 3</a:t>
              </a:r>
            </a:p>
          </p:txBody>
        </p:sp>
        <p:sp>
          <p:nvSpPr>
            <p:cNvPr id="10" name="TextBox 10"/>
            <p:cNvSpPr txBox="1"/>
            <p:nvPr/>
          </p:nvSpPr>
          <p:spPr>
            <a:xfrm>
              <a:off x="0" y="-114300"/>
              <a:ext cx="4385889" cy="679874"/>
            </a:xfrm>
            <a:prstGeom prst="rect">
              <a:avLst/>
            </a:prstGeom>
          </p:spPr>
          <p:txBody>
            <a:bodyPr lIns="0" tIns="0" rIns="0" bIns="0" rtlCol="0" anchor="t">
              <a:spAutoFit/>
            </a:bodyPr>
            <a:lstStyle/>
            <a:p>
              <a:pPr marL="0" lvl="0" indent="0" algn="l">
                <a:lnSpc>
                  <a:spcPts val="3919"/>
                </a:lnSpc>
              </a:pPr>
              <a:r>
                <a:rPr lang="en-US" sz="2799" u="none">
                  <a:solidFill>
                    <a:srgbClr val="000000"/>
                  </a:solidFill>
                  <a:latin typeface="Times New Roman Bold"/>
                </a:rPr>
                <a:t>Presented by</a:t>
              </a:r>
            </a:p>
          </p:txBody>
        </p:sp>
      </p:grpSp>
      <p:sp>
        <p:nvSpPr>
          <p:cNvPr id="11" name="TextBox 11"/>
          <p:cNvSpPr txBox="1"/>
          <p:nvPr/>
        </p:nvSpPr>
        <p:spPr>
          <a:xfrm>
            <a:off x="9144000" y="9548990"/>
            <a:ext cx="8907534" cy="538481"/>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Times New Roman Bold"/>
              </a:rPr>
              <a:t>DEPARTMENT OF INFORMATION TECHNOLOGY</a:t>
            </a:r>
          </a:p>
        </p:txBody>
      </p:sp>
      <p:sp>
        <p:nvSpPr>
          <p:cNvPr id="12" name="TextBox 12"/>
          <p:cNvSpPr txBox="1"/>
          <p:nvPr/>
        </p:nvSpPr>
        <p:spPr>
          <a:xfrm>
            <a:off x="838199" y="32057"/>
            <a:ext cx="17650097" cy="718145"/>
          </a:xfrm>
          <a:prstGeom prst="rect">
            <a:avLst/>
          </a:prstGeom>
        </p:spPr>
        <p:txBody>
          <a:bodyPr wrap="square" lIns="0" tIns="0" rIns="0" bIns="0" rtlCol="0" anchor="t">
            <a:spAutoFit/>
          </a:bodyPr>
          <a:lstStyle/>
          <a:p>
            <a:pPr algn="ctr">
              <a:lnSpc>
                <a:spcPts val="5633"/>
              </a:lnSpc>
            </a:pPr>
            <a:r>
              <a:rPr lang="en-US" sz="3800" dirty="0">
                <a:solidFill>
                  <a:srgbClr val="000000"/>
                </a:solidFill>
                <a:latin typeface="Times New Roman"/>
              </a:rPr>
              <a:t>GOVERNMENT COLLEGE OF ENGINEERING AND CERAMIC TECHNOLOGY</a:t>
            </a:r>
          </a:p>
        </p:txBody>
      </p:sp>
      <p:sp>
        <p:nvSpPr>
          <p:cNvPr id="13" name="Freeform 13"/>
          <p:cNvSpPr/>
          <p:nvPr/>
        </p:nvSpPr>
        <p:spPr>
          <a:xfrm>
            <a:off x="0" y="0"/>
            <a:ext cx="1253918" cy="1028700"/>
          </a:xfrm>
          <a:custGeom>
            <a:avLst/>
            <a:gdLst/>
            <a:ahLst/>
            <a:cxnLst/>
            <a:rect l="l" t="t" r="r" b="b"/>
            <a:pathLst>
              <a:path w="1253918" h="1028700">
                <a:moveTo>
                  <a:pt x="0" y="0"/>
                </a:moveTo>
                <a:lnTo>
                  <a:pt x="1253918" y="0"/>
                </a:lnTo>
                <a:lnTo>
                  <a:pt x="1253918" y="1028700"/>
                </a:lnTo>
                <a:lnTo>
                  <a:pt x="0" y="1028700"/>
                </a:lnTo>
                <a:lnTo>
                  <a:pt x="0" y="0"/>
                </a:lnTo>
                <a:close/>
              </a:path>
            </a:pathLst>
          </a:custGeom>
          <a:blipFill>
            <a:blip r:embed="rId5" cstate="print"/>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2" cstate="print">
              <a:alphaModFix amt="50000"/>
            </a:blip>
            <a:stretch>
              <a:fillRect l="-859" r="-859"/>
            </a:stretch>
          </a:blipFill>
        </p:spPr>
      </p:sp>
      <p:sp>
        <p:nvSpPr>
          <p:cNvPr id="3" name="Freeform 3"/>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3" cstate="print">
              <a:alphaModFix amt="50000"/>
            </a:blip>
            <a:stretch>
              <a:fillRect l="-859" r="-859"/>
            </a:stretch>
          </a:blipFill>
        </p:spPr>
      </p:sp>
      <p:sp>
        <p:nvSpPr>
          <p:cNvPr id="4" name="Freeform 4"/>
          <p:cNvSpPr/>
          <p:nvPr/>
        </p:nvSpPr>
        <p:spPr>
          <a:xfrm>
            <a:off x="3873208" y="5295888"/>
            <a:ext cx="10541585" cy="3973463"/>
          </a:xfrm>
          <a:custGeom>
            <a:avLst/>
            <a:gdLst/>
            <a:ahLst/>
            <a:cxnLst/>
            <a:rect l="l" t="t" r="r" b="b"/>
            <a:pathLst>
              <a:path w="10541585" h="3973463">
                <a:moveTo>
                  <a:pt x="0" y="0"/>
                </a:moveTo>
                <a:lnTo>
                  <a:pt x="10541584" y="0"/>
                </a:lnTo>
                <a:lnTo>
                  <a:pt x="10541584" y="3973463"/>
                </a:lnTo>
                <a:lnTo>
                  <a:pt x="0" y="3973463"/>
                </a:lnTo>
                <a:lnTo>
                  <a:pt x="0" y="0"/>
                </a:lnTo>
                <a:close/>
              </a:path>
            </a:pathLst>
          </a:custGeom>
          <a:blipFill>
            <a:blip r:embed="rId4" cstate="print"/>
            <a:stretch>
              <a:fillRect/>
            </a:stretch>
          </a:blipFill>
        </p:spPr>
      </p:sp>
      <p:sp>
        <p:nvSpPr>
          <p:cNvPr id="5" name="TextBox 5"/>
          <p:cNvSpPr txBox="1"/>
          <p:nvPr/>
        </p:nvSpPr>
        <p:spPr>
          <a:xfrm>
            <a:off x="3028885"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CNN</a:t>
            </a:r>
          </a:p>
        </p:txBody>
      </p:sp>
      <p:sp>
        <p:nvSpPr>
          <p:cNvPr id="6" name="TextBox 6"/>
          <p:cNvSpPr txBox="1"/>
          <p:nvPr/>
        </p:nvSpPr>
        <p:spPr>
          <a:xfrm>
            <a:off x="1160075" y="2009763"/>
            <a:ext cx="16099225" cy="2752725"/>
          </a:xfrm>
          <a:prstGeom prst="rect">
            <a:avLst/>
          </a:prstGeom>
        </p:spPr>
        <p:txBody>
          <a:bodyPr lIns="0" tIns="0" rIns="0" bIns="0" rtlCol="0" anchor="t">
            <a:spAutoFit/>
          </a:bodyPr>
          <a:lstStyle/>
          <a:p>
            <a:pPr algn="l">
              <a:lnSpc>
                <a:spcPts val="3000"/>
              </a:lnSpc>
            </a:pPr>
            <a:r>
              <a:rPr lang="en-US" sz="3000">
                <a:solidFill>
                  <a:srgbClr val="000000"/>
                </a:solidFill>
                <a:latin typeface="Times New Roman Bold"/>
              </a:rPr>
              <a:t>Convolutional Layers:</a:t>
            </a:r>
          </a:p>
          <a:p>
            <a:pPr algn="l">
              <a:lnSpc>
                <a:spcPts val="3000"/>
              </a:lnSpc>
            </a:pPr>
            <a:endParaRPr/>
          </a:p>
          <a:p>
            <a:pPr algn="l">
              <a:lnSpc>
                <a:spcPts val="3000"/>
              </a:lnSpc>
            </a:pPr>
            <a:r>
              <a:rPr lang="en-US" sz="3000">
                <a:solidFill>
                  <a:srgbClr val="000000"/>
                </a:solidFill>
                <a:latin typeface="Times New Roman"/>
              </a:rPr>
              <a:t>Convolutional layers are the building blocks of CNNs.</a:t>
            </a:r>
          </a:p>
          <a:p>
            <a:pPr algn="l">
              <a:lnSpc>
                <a:spcPts val="3000"/>
              </a:lnSpc>
            </a:pPr>
            <a:r>
              <a:rPr lang="en-US" sz="3000">
                <a:solidFill>
                  <a:srgbClr val="000000"/>
                </a:solidFill>
                <a:latin typeface="Times New Roman"/>
              </a:rPr>
              <a:t>They consist of a set of learnable filters (also called kernels) that slide across the input image, computing the dot product between the filter and the input at every position.</a:t>
            </a:r>
          </a:p>
          <a:p>
            <a:pPr algn="l">
              <a:lnSpc>
                <a:spcPts val="3000"/>
              </a:lnSpc>
              <a:spcBef>
                <a:spcPct val="0"/>
              </a:spcBef>
            </a:pPr>
            <a:r>
              <a:rPr lang="en-US" sz="3000">
                <a:solidFill>
                  <a:srgbClr val="000000"/>
                </a:solidFill>
                <a:latin typeface="Times New Roman"/>
              </a:rPr>
              <a:t>The output of the convolution operation forms a feature map, highlighting the presence of different patterns or features in the input image.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2" cstate="print">
              <a:alphaModFix amt="50000"/>
            </a:blip>
            <a:stretch>
              <a:fillRect l="-859" r="-859"/>
            </a:stretch>
          </a:blipFill>
        </p:spPr>
      </p:sp>
      <p:sp>
        <p:nvSpPr>
          <p:cNvPr id="3" name="Freeform 3"/>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3" cstate="print">
              <a:alphaModFix amt="50000"/>
            </a:blip>
            <a:stretch>
              <a:fillRect l="-859" r="-859"/>
            </a:stretch>
          </a:blipFill>
        </p:spPr>
      </p:sp>
      <p:sp>
        <p:nvSpPr>
          <p:cNvPr id="4" name="Freeform 4"/>
          <p:cNvSpPr/>
          <p:nvPr/>
        </p:nvSpPr>
        <p:spPr>
          <a:xfrm>
            <a:off x="2489331" y="2141077"/>
            <a:ext cx="13309338" cy="6004846"/>
          </a:xfrm>
          <a:custGeom>
            <a:avLst/>
            <a:gdLst/>
            <a:ahLst/>
            <a:cxnLst/>
            <a:rect l="l" t="t" r="r" b="b"/>
            <a:pathLst>
              <a:path w="13309338" h="6004846">
                <a:moveTo>
                  <a:pt x="0" y="0"/>
                </a:moveTo>
                <a:lnTo>
                  <a:pt x="13309338" y="0"/>
                </a:lnTo>
                <a:lnTo>
                  <a:pt x="13309338" y="6004846"/>
                </a:lnTo>
                <a:lnTo>
                  <a:pt x="0" y="6004846"/>
                </a:lnTo>
                <a:lnTo>
                  <a:pt x="0" y="0"/>
                </a:lnTo>
                <a:close/>
              </a:path>
            </a:pathLst>
          </a:custGeom>
          <a:blipFill>
            <a:blip r:embed="rId4" cstate="print"/>
            <a:stretch>
              <a:fillRect/>
            </a:stretch>
          </a:blipFill>
        </p:spPr>
      </p:sp>
      <p:sp>
        <p:nvSpPr>
          <p:cNvPr id="5" name="TextBox 5"/>
          <p:cNvSpPr txBox="1"/>
          <p:nvPr/>
        </p:nvSpPr>
        <p:spPr>
          <a:xfrm>
            <a:off x="3028885"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PADDING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2" cstate="print">
              <a:alphaModFix amt="50000"/>
            </a:blip>
            <a:stretch>
              <a:fillRect l="-859" r="-859"/>
            </a:stretch>
          </a:blipFill>
        </p:spPr>
      </p:sp>
      <p:sp>
        <p:nvSpPr>
          <p:cNvPr id="3" name="Freeform 3"/>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3" cstate="print">
              <a:alphaModFix amt="50000"/>
            </a:blip>
            <a:stretch>
              <a:fillRect l="-859" r="-859"/>
            </a:stretch>
          </a:blipFill>
        </p:spPr>
      </p:sp>
      <p:sp>
        <p:nvSpPr>
          <p:cNvPr id="4" name="Freeform 4"/>
          <p:cNvSpPr/>
          <p:nvPr/>
        </p:nvSpPr>
        <p:spPr>
          <a:xfrm>
            <a:off x="4527489" y="5143500"/>
            <a:ext cx="9233022" cy="4494639"/>
          </a:xfrm>
          <a:custGeom>
            <a:avLst/>
            <a:gdLst/>
            <a:ahLst/>
            <a:cxnLst/>
            <a:rect l="l" t="t" r="r" b="b"/>
            <a:pathLst>
              <a:path w="9233022" h="4494639">
                <a:moveTo>
                  <a:pt x="0" y="0"/>
                </a:moveTo>
                <a:lnTo>
                  <a:pt x="9233022" y="0"/>
                </a:lnTo>
                <a:lnTo>
                  <a:pt x="9233022" y="4494639"/>
                </a:lnTo>
                <a:lnTo>
                  <a:pt x="0" y="4494639"/>
                </a:lnTo>
                <a:lnTo>
                  <a:pt x="0" y="0"/>
                </a:lnTo>
                <a:close/>
              </a:path>
            </a:pathLst>
          </a:custGeom>
          <a:blipFill>
            <a:blip r:embed="rId4" cstate="print"/>
            <a:stretch>
              <a:fillRect/>
            </a:stretch>
          </a:blipFill>
        </p:spPr>
      </p:sp>
      <p:sp>
        <p:nvSpPr>
          <p:cNvPr id="5" name="TextBox 5"/>
          <p:cNvSpPr txBox="1"/>
          <p:nvPr/>
        </p:nvSpPr>
        <p:spPr>
          <a:xfrm>
            <a:off x="3028885"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CNN</a:t>
            </a:r>
          </a:p>
        </p:txBody>
      </p:sp>
      <p:sp>
        <p:nvSpPr>
          <p:cNvPr id="6" name="TextBox 6"/>
          <p:cNvSpPr txBox="1"/>
          <p:nvPr/>
        </p:nvSpPr>
        <p:spPr>
          <a:xfrm>
            <a:off x="1160075" y="2009763"/>
            <a:ext cx="16099225" cy="2371725"/>
          </a:xfrm>
          <a:prstGeom prst="rect">
            <a:avLst/>
          </a:prstGeom>
        </p:spPr>
        <p:txBody>
          <a:bodyPr lIns="0" tIns="0" rIns="0" bIns="0" rtlCol="0" anchor="t">
            <a:spAutoFit/>
          </a:bodyPr>
          <a:lstStyle/>
          <a:p>
            <a:pPr algn="l">
              <a:lnSpc>
                <a:spcPts val="3000"/>
              </a:lnSpc>
            </a:pPr>
            <a:r>
              <a:rPr lang="en-US" sz="3000">
                <a:solidFill>
                  <a:srgbClr val="000000"/>
                </a:solidFill>
                <a:latin typeface="Times New Roman Bold"/>
              </a:rPr>
              <a:t>Pooling Layers:</a:t>
            </a:r>
          </a:p>
          <a:p>
            <a:pPr algn="l">
              <a:lnSpc>
                <a:spcPts val="3000"/>
              </a:lnSpc>
            </a:pPr>
            <a:endParaRPr/>
          </a:p>
          <a:p>
            <a:pPr algn="l">
              <a:lnSpc>
                <a:spcPts val="3000"/>
              </a:lnSpc>
            </a:pPr>
            <a:r>
              <a:rPr lang="en-US" sz="3000">
                <a:solidFill>
                  <a:srgbClr val="000000"/>
                </a:solidFill>
                <a:latin typeface="Times New Roman"/>
              </a:rPr>
              <a:t>Pooling layers are used to downsample the feature maps obtained from convolutional layers.</a:t>
            </a:r>
          </a:p>
          <a:p>
            <a:pPr algn="l">
              <a:lnSpc>
                <a:spcPts val="3000"/>
              </a:lnSpc>
            </a:pPr>
            <a:r>
              <a:rPr lang="en-US" sz="3000">
                <a:solidFill>
                  <a:srgbClr val="000000"/>
                </a:solidFill>
                <a:latin typeface="Times New Roman"/>
              </a:rPr>
              <a:t>Common pooling operations include max pooling and average pooling, which reduce the spatial dimensions of the feature maps while retaining the most important information.</a:t>
            </a:r>
          </a:p>
          <a:p>
            <a:pPr algn="l">
              <a:lnSpc>
                <a:spcPts val="3000"/>
              </a:lnSpc>
              <a:spcBef>
                <a:spcPct val="0"/>
              </a:spcBef>
            </a:pPr>
            <a:r>
              <a:rPr lang="en-US" sz="3000">
                <a:solidFill>
                  <a:srgbClr val="000000"/>
                </a:solidFill>
                <a:latin typeface="Times New Roman"/>
              </a:rPr>
              <a:t>Pooling helps in achieving translation invariance and reducing computational complexity.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2" cstate="print">
              <a:alphaModFix amt="50000"/>
            </a:blip>
            <a:stretch>
              <a:fillRect l="-859" r="-859"/>
            </a:stretch>
          </a:blipFill>
        </p:spPr>
      </p:sp>
      <p:sp>
        <p:nvSpPr>
          <p:cNvPr id="3" name="Freeform 3"/>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3" cstate="print">
              <a:alphaModFix amt="50000"/>
            </a:blip>
            <a:stretch>
              <a:fillRect l="-859" r="-859"/>
            </a:stretch>
          </a:blipFill>
        </p:spPr>
      </p:sp>
      <p:sp>
        <p:nvSpPr>
          <p:cNvPr id="4" name="TextBox 4"/>
          <p:cNvSpPr txBox="1"/>
          <p:nvPr/>
        </p:nvSpPr>
        <p:spPr>
          <a:xfrm>
            <a:off x="3028885"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CNN</a:t>
            </a:r>
          </a:p>
        </p:txBody>
      </p:sp>
      <p:sp>
        <p:nvSpPr>
          <p:cNvPr id="5" name="TextBox 5"/>
          <p:cNvSpPr txBox="1"/>
          <p:nvPr/>
        </p:nvSpPr>
        <p:spPr>
          <a:xfrm>
            <a:off x="1160075" y="2009763"/>
            <a:ext cx="16099225" cy="3133725"/>
          </a:xfrm>
          <a:prstGeom prst="rect">
            <a:avLst/>
          </a:prstGeom>
        </p:spPr>
        <p:txBody>
          <a:bodyPr lIns="0" tIns="0" rIns="0" bIns="0" rtlCol="0" anchor="t">
            <a:spAutoFit/>
          </a:bodyPr>
          <a:lstStyle/>
          <a:p>
            <a:pPr algn="l">
              <a:lnSpc>
                <a:spcPts val="3000"/>
              </a:lnSpc>
            </a:pPr>
            <a:r>
              <a:rPr lang="en-US" sz="3000">
                <a:solidFill>
                  <a:srgbClr val="000000"/>
                </a:solidFill>
                <a:latin typeface="Times New Roman Bold"/>
              </a:rPr>
              <a:t>Activation Functions:</a:t>
            </a:r>
          </a:p>
          <a:p>
            <a:pPr algn="l">
              <a:lnSpc>
                <a:spcPts val="3000"/>
              </a:lnSpc>
            </a:pPr>
            <a:endParaRPr/>
          </a:p>
          <a:p>
            <a:pPr algn="l">
              <a:lnSpc>
                <a:spcPts val="3000"/>
              </a:lnSpc>
            </a:pPr>
            <a:r>
              <a:rPr lang="en-US" sz="3000">
                <a:solidFill>
                  <a:srgbClr val="000000"/>
                </a:solidFill>
                <a:latin typeface="Times New Roman"/>
              </a:rPr>
              <a:t>Activation functions introduce non-linearity into the network, allowing it to learn complex patterns.</a:t>
            </a:r>
          </a:p>
          <a:p>
            <a:pPr algn="l">
              <a:lnSpc>
                <a:spcPts val="3000"/>
              </a:lnSpc>
            </a:pPr>
            <a:r>
              <a:rPr lang="en-US" sz="3000">
                <a:solidFill>
                  <a:srgbClr val="000000"/>
                </a:solidFill>
                <a:latin typeface="Times New Roman"/>
              </a:rPr>
              <a:t>Common activation functions used in CNNs include ReLU (Rectified Linear Unit), sigmoid, and tanh.</a:t>
            </a:r>
          </a:p>
          <a:p>
            <a:pPr algn="l">
              <a:lnSpc>
                <a:spcPts val="3000"/>
              </a:lnSpc>
              <a:spcBef>
                <a:spcPct val="0"/>
              </a:spcBef>
            </a:pPr>
            <a:r>
              <a:rPr lang="en-US" sz="3000">
                <a:solidFill>
                  <a:srgbClr val="000000"/>
                </a:solidFill>
                <a:latin typeface="Times New Roman"/>
              </a:rPr>
              <a:t>ReLU is preferred due to its simplicity and effectiveness in addressing the vanishing gradient problem.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2" cstate="print">
              <a:alphaModFix amt="50000"/>
            </a:blip>
            <a:stretch>
              <a:fillRect l="-859" r="-859"/>
            </a:stretch>
          </a:blipFill>
        </p:spPr>
      </p:sp>
      <p:sp>
        <p:nvSpPr>
          <p:cNvPr id="3" name="Freeform 3"/>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3" cstate="print">
              <a:alphaModFix amt="50000"/>
            </a:blip>
            <a:stretch>
              <a:fillRect l="-859" r="-859"/>
            </a:stretch>
          </a:blipFill>
        </p:spPr>
      </p:sp>
      <p:sp>
        <p:nvSpPr>
          <p:cNvPr id="4" name="TextBox 4"/>
          <p:cNvSpPr txBox="1"/>
          <p:nvPr/>
        </p:nvSpPr>
        <p:spPr>
          <a:xfrm>
            <a:off x="3028885"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CNN</a:t>
            </a:r>
          </a:p>
        </p:txBody>
      </p:sp>
      <p:sp>
        <p:nvSpPr>
          <p:cNvPr id="5" name="TextBox 5"/>
          <p:cNvSpPr txBox="1"/>
          <p:nvPr/>
        </p:nvSpPr>
        <p:spPr>
          <a:xfrm>
            <a:off x="1160075" y="2009763"/>
            <a:ext cx="16099225" cy="3133725"/>
          </a:xfrm>
          <a:prstGeom prst="rect">
            <a:avLst/>
          </a:prstGeom>
        </p:spPr>
        <p:txBody>
          <a:bodyPr lIns="0" tIns="0" rIns="0" bIns="0" rtlCol="0" anchor="t">
            <a:spAutoFit/>
          </a:bodyPr>
          <a:lstStyle/>
          <a:p>
            <a:pPr algn="l">
              <a:lnSpc>
                <a:spcPts val="3000"/>
              </a:lnSpc>
            </a:pPr>
            <a:r>
              <a:rPr lang="en-US" sz="3000">
                <a:solidFill>
                  <a:srgbClr val="000000"/>
                </a:solidFill>
                <a:latin typeface="Times New Roman Bold"/>
              </a:rPr>
              <a:t>Fully Connected Layers:</a:t>
            </a:r>
          </a:p>
          <a:p>
            <a:pPr algn="l">
              <a:lnSpc>
                <a:spcPts val="3000"/>
              </a:lnSpc>
            </a:pPr>
            <a:endParaRPr/>
          </a:p>
          <a:p>
            <a:pPr algn="l">
              <a:lnSpc>
                <a:spcPts val="3000"/>
              </a:lnSpc>
            </a:pPr>
            <a:r>
              <a:rPr lang="en-US" sz="3000">
                <a:solidFill>
                  <a:srgbClr val="000000"/>
                </a:solidFill>
                <a:latin typeface="Times New Roman"/>
              </a:rPr>
              <a:t>Fully connected layers are typically used towards the end of the CNN architecture to perform classification or regression tasks.</a:t>
            </a:r>
          </a:p>
          <a:p>
            <a:pPr algn="l">
              <a:lnSpc>
                <a:spcPts val="3000"/>
              </a:lnSpc>
            </a:pPr>
            <a:r>
              <a:rPr lang="en-US" sz="3000">
                <a:solidFill>
                  <a:srgbClr val="000000"/>
                </a:solidFill>
                <a:latin typeface="Times New Roman"/>
              </a:rPr>
              <a:t>They take the output of the convolutional and pooling layers and transform it into a vector representation suitable for the final task.</a:t>
            </a:r>
          </a:p>
          <a:p>
            <a:pPr algn="l">
              <a:lnSpc>
                <a:spcPts val="3000"/>
              </a:lnSpc>
              <a:spcBef>
                <a:spcPct val="0"/>
              </a:spcBef>
            </a:pPr>
            <a:r>
              <a:rPr lang="en-US" sz="3000">
                <a:solidFill>
                  <a:srgbClr val="000000"/>
                </a:solidFill>
                <a:latin typeface="Times New Roman"/>
              </a:rPr>
              <a:t>These layers are often followed by a softmax activation function for classification tasks to produce class probabilities.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2" cstate="print">
              <a:alphaModFix amt="50000"/>
            </a:blip>
            <a:stretch>
              <a:fillRect l="-859" r="-859"/>
            </a:stretch>
          </a:blipFill>
        </p:spPr>
      </p:sp>
      <p:sp>
        <p:nvSpPr>
          <p:cNvPr id="3" name="Freeform 3"/>
          <p:cNvSpPr/>
          <p:nvPr/>
        </p:nvSpPr>
        <p:spPr>
          <a:xfrm>
            <a:off x="6197771" y="6645286"/>
            <a:ext cx="5819255" cy="3097150"/>
          </a:xfrm>
          <a:custGeom>
            <a:avLst/>
            <a:gdLst/>
            <a:ahLst/>
            <a:cxnLst/>
            <a:rect l="l" t="t" r="r" b="b"/>
            <a:pathLst>
              <a:path w="5819255" h="3097150">
                <a:moveTo>
                  <a:pt x="0" y="0"/>
                </a:moveTo>
                <a:lnTo>
                  <a:pt x="5819255" y="0"/>
                </a:lnTo>
                <a:lnTo>
                  <a:pt x="5819255" y="3097150"/>
                </a:lnTo>
                <a:lnTo>
                  <a:pt x="0" y="3097150"/>
                </a:lnTo>
                <a:lnTo>
                  <a:pt x="0" y="0"/>
                </a:lnTo>
                <a:close/>
              </a:path>
            </a:pathLst>
          </a:custGeom>
          <a:blipFill>
            <a:blip r:embed="rId3" cstate="print"/>
            <a:stretch>
              <a:fillRect/>
            </a:stretch>
          </a:blipFill>
        </p:spPr>
      </p:sp>
      <p:sp>
        <p:nvSpPr>
          <p:cNvPr id="4" name="TextBox 4"/>
          <p:cNvSpPr txBox="1"/>
          <p:nvPr/>
        </p:nvSpPr>
        <p:spPr>
          <a:xfrm>
            <a:off x="3028885"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TRANSFER LEARNING</a:t>
            </a:r>
          </a:p>
        </p:txBody>
      </p:sp>
      <p:sp>
        <p:nvSpPr>
          <p:cNvPr id="5" name="TextBox 5"/>
          <p:cNvSpPr txBox="1"/>
          <p:nvPr/>
        </p:nvSpPr>
        <p:spPr>
          <a:xfrm>
            <a:off x="1002423" y="1809760"/>
            <a:ext cx="16321253" cy="4997451"/>
          </a:xfrm>
          <a:prstGeom prst="rect">
            <a:avLst/>
          </a:prstGeom>
        </p:spPr>
        <p:txBody>
          <a:bodyPr lIns="0" tIns="0" rIns="0" bIns="0" rtlCol="0" anchor="t">
            <a:spAutoFit/>
          </a:bodyPr>
          <a:lstStyle/>
          <a:p>
            <a:pPr marL="755644" lvl="1" indent="-377822" algn="l">
              <a:lnSpc>
                <a:spcPts val="4899"/>
              </a:lnSpc>
              <a:buFont typeface="Arial"/>
              <a:buChar char="•"/>
            </a:pPr>
            <a:r>
              <a:rPr lang="en-US" sz="3499">
                <a:solidFill>
                  <a:srgbClr val="000000"/>
                </a:solidFill>
                <a:latin typeface="Times New Roman Bold"/>
              </a:rPr>
              <a:t>What is Transfer Learning? </a:t>
            </a:r>
          </a:p>
          <a:p>
            <a:pPr algn="l">
              <a:lnSpc>
                <a:spcPts val="4899"/>
              </a:lnSpc>
            </a:pPr>
            <a:endParaRPr/>
          </a:p>
          <a:p>
            <a:pPr marL="755644" lvl="1" indent="-377822" algn="l">
              <a:lnSpc>
                <a:spcPts val="4899"/>
              </a:lnSpc>
              <a:buFont typeface="Arial"/>
              <a:buChar char="•"/>
            </a:pPr>
            <a:r>
              <a:rPr lang="en-US" sz="3499">
                <a:solidFill>
                  <a:srgbClr val="000000"/>
                </a:solidFill>
                <a:latin typeface="Times New Roman"/>
              </a:rPr>
              <a:t>Transfer learning is a technique in machine learning where a model trained on one task is used as the starting point for a model on a second task. This can be useful when the second task is similar to the first task, or when there is limited data available for the second task. By using the learned features from the first task as a starting point, the model can learn more quickly and effectively on the second task.</a:t>
            </a:r>
          </a:p>
        </p:txBody>
      </p:sp>
      <p:sp>
        <p:nvSpPr>
          <p:cNvPr id="6" name="Freeform 6"/>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4" cstate="print">
              <a:alphaModFix amt="50000"/>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2" cstate="print">
              <a:alphaModFix amt="50000"/>
            </a:blip>
            <a:stretch>
              <a:fillRect l="-859" r="-859"/>
            </a:stretch>
          </a:blipFill>
        </p:spPr>
      </p:sp>
      <p:sp>
        <p:nvSpPr>
          <p:cNvPr id="3" name="TextBox 3"/>
          <p:cNvSpPr txBox="1"/>
          <p:nvPr/>
        </p:nvSpPr>
        <p:spPr>
          <a:xfrm>
            <a:off x="3006222"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TRANSFER LEARNING</a:t>
            </a:r>
          </a:p>
        </p:txBody>
      </p:sp>
      <p:sp>
        <p:nvSpPr>
          <p:cNvPr id="4" name="TextBox 4"/>
          <p:cNvSpPr txBox="1"/>
          <p:nvPr/>
        </p:nvSpPr>
        <p:spPr>
          <a:xfrm>
            <a:off x="1350171" y="1381130"/>
            <a:ext cx="14685205" cy="9201321"/>
          </a:xfrm>
          <a:prstGeom prst="rect">
            <a:avLst/>
          </a:prstGeom>
        </p:spPr>
        <p:txBody>
          <a:bodyPr lIns="0" tIns="0" rIns="0" bIns="0" rtlCol="0" anchor="t">
            <a:spAutoFit/>
          </a:bodyPr>
          <a:lstStyle/>
          <a:p>
            <a:pPr marL="584396" lvl="1" indent="-292198" algn="l">
              <a:lnSpc>
                <a:spcPts val="3789"/>
              </a:lnSpc>
              <a:buFont typeface="Arial"/>
              <a:buChar char="•"/>
            </a:pPr>
            <a:r>
              <a:rPr lang="en-US" sz="2706">
                <a:solidFill>
                  <a:srgbClr val="000000"/>
                </a:solidFill>
                <a:latin typeface="Times New Roman Bold"/>
              </a:rPr>
              <a:t>What is Transfer Learning? </a:t>
            </a:r>
          </a:p>
          <a:p>
            <a:pPr algn="l">
              <a:lnSpc>
                <a:spcPts val="3536"/>
              </a:lnSpc>
            </a:pPr>
            <a:endParaRPr/>
          </a:p>
          <a:p>
            <a:pPr algn="l">
              <a:lnSpc>
                <a:spcPts val="3664"/>
              </a:lnSpc>
            </a:pPr>
            <a:r>
              <a:rPr lang="en-US" sz="2617">
                <a:solidFill>
                  <a:srgbClr val="000000"/>
                </a:solidFill>
                <a:latin typeface="Times New Roman"/>
              </a:rPr>
              <a:t> it is common to use a pre-trained model trained on a variety of images in a similar task, e.g models trained on ImageNet (1.2 million images with 1000 categories) and use features from them to solve a new task.  </a:t>
            </a:r>
          </a:p>
          <a:p>
            <a:pPr algn="l">
              <a:lnSpc>
                <a:spcPts val="3664"/>
              </a:lnSpc>
            </a:pPr>
            <a:r>
              <a:rPr lang="en-US" sz="2617">
                <a:solidFill>
                  <a:srgbClr val="000000"/>
                </a:solidFill>
                <a:latin typeface="Times New Roman"/>
              </a:rPr>
              <a:t>When dealing with transfer learning, we come across a phenomenon called the freezing of layers. A layer, it can be a CNN layer, hidden layer, a block of layers, or any subset of a set of all layers, is said to be fixed when it is no longer available to train. Hence, the weights of freeze layers will not be updated during training. </a:t>
            </a:r>
          </a:p>
          <a:p>
            <a:pPr algn="l">
              <a:lnSpc>
                <a:spcPts val="3664"/>
              </a:lnSpc>
            </a:pPr>
            <a:r>
              <a:rPr lang="en-US" sz="2617">
                <a:solidFill>
                  <a:srgbClr val="000000"/>
                </a:solidFill>
                <a:latin typeface="Times New Roman"/>
              </a:rPr>
              <a:t>While layers that are not frozen follows regular training procedure. When we use transfer learning in solving a problem, we select a pre-trained model as our base model. </a:t>
            </a:r>
          </a:p>
          <a:p>
            <a:pPr algn="l">
              <a:lnSpc>
                <a:spcPts val="3664"/>
              </a:lnSpc>
            </a:pPr>
            <a:r>
              <a:rPr lang="en-US" sz="2617">
                <a:solidFill>
                  <a:srgbClr val="000000"/>
                </a:solidFill>
                <a:latin typeface="Times New Roman"/>
              </a:rPr>
              <a:t>Now, there are two possible approaches to using knowledge from the pre-trained model. </a:t>
            </a:r>
          </a:p>
          <a:p>
            <a:pPr algn="l">
              <a:lnSpc>
                <a:spcPts val="3664"/>
              </a:lnSpc>
            </a:pPr>
            <a:r>
              <a:rPr lang="en-US" sz="2617">
                <a:solidFill>
                  <a:srgbClr val="000000"/>
                </a:solidFill>
                <a:latin typeface="Times New Roman"/>
              </a:rPr>
              <a:t>The</a:t>
            </a:r>
            <a:r>
              <a:rPr lang="en-US" sz="2617">
                <a:solidFill>
                  <a:srgbClr val="000000"/>
                </a:solidFill>
                <a:latin typeface="Times New Roman Bold"/>
              </a:rPr>
              <a:t> first way</a:t>
            </a:r>
            <a:r>
              <a:rPr lang="en-US" sz="2617">
                <a:solidFill>
                  <a:srgbClr val="000000"/>
                </a:solidFill>
                <a:latin typeface="Times New Roman"/>
              </a:rPr>
              <a:t> is to freeze a few layers of the pre-trained model and train other layers on our new dataset for the new task. </a:t>
            </a:r>
          </a:p>
          <a:p>
            <a:pPr algn="l">
              <a:lnSpc>
                <a:spcPts val="3664"/>
              </a:lnSpc>
            </a:pPr>
            <a:r>
              <a:rPr lang="en-US" sz="2617">
                <a:solidFill>
                  <a:srgbClr val="000000"/>
                </a:solidFill>
                <a:latin typeface="Times New Roman"/>
              </a:rPr>
              <a:t>The </a:t>
            </a:r>
            <a:r>
              <a:rPr lang="en-US" sz="2617">
                <a:solidFill>
                  <a:srgbClr val="000000"/>
                </a:solidFill>
                <a:latin typeface="Times New Roman Bold"/>
              </a:rPr>
              <a:t>second way</a:t>
            </a:r>
            <a:r>
              <a:rPr lang="en-US" sz="2617">
                <a:solidFill>
                  <a:srgbClr val="000000"/>
                </a:solidFill>
                <a:latin typeface="Times New Roman"/>
              </a:rPr>
              <a:t> is to make a new model, but also take out some features from the layers in the pre-trained model and use them in a newly created model. In both cases, we take out some of the learned features and try to train the rest of the model. This makes sure that the only feature that may be the same in both of the tasks is taken out from the pre-trained model, and the rest of the model is changed to fit the new dataset by training. </a:t>
            </a:r>
          </a:p>
          <a:p>
            <a:pPr algn="l">
              <a:lnSpc>
                <a:spcPts val="3536"/>
              </a:lnSpc>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2" cstate="print">
              <a:alphaModFix amt="50000"/>
            </a:blip>
            <a:stretch>
              <a:fillRect l="-859" r="-859"/>
            </a:stretch>
          </a:blipFill>
        </p:spPr>
      </p:sp>
      <p:sp>
        <p:nvSpPr>
          <p:cNvPr id="3" name="Freeform 3"/>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3" cstate="print">
              <a:alphaModFix amt="50000"/>
            </a:blip>
            <a:stretch>
              <a:fillRect l="-859" r="-859"/>
            </a:stretch>
          </a:blipFill>
        </p:spPr>
      </p:sp>
      <p:sp>
        <p:nvSpPr>
          <p:cNvPr id="4" name="TextBox 4"/>
          <p:cNvSpPr txBox="1"/>
          <p:nvPr/>
        </p:nvSpPr>
        <p:spPr>
          <a:xfrm>
            <a:off x="3028885"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TRANSFER LEARNING</a:t>
            </a:r>
          </a:p>
        </p:txBody>
      </p:sp>
      <p:sp>
        <p:nvSpPr>
          <p:cNvPr id="5" name="TextBox 5"/>
          <p:cNvSpPr txBox="1"/>
          <p:nvPr/>
        </p:nvSpPr>
        <p:spPr>
          <a:xfrm>
            <a:off x="983373" y="1809760"/>
            <a:ext cx="16321253" cy="3759201"/>
          </a:xfrm>
          <a:prstGeom prst="rect">
            <a:avLst/>
          </a:prstGeom>
        </p:spPr>
        <p:txBody>
          <a:bodyPr lIns="0" tIns="0" rIns="0" bIns="0" rtlCol="0" anchor="t">
            <a:spAutoFit/>
          </a:bodyPr>
          <a:lstStyle/>
          <a:p>
            <a:pPr algn="l">
              <a:lnSpc>
                <a:spcPts val="4899"/>
              </a:lnSpc>
            </a:pPr>
            <a:endParaRPr/>
          </a:p>
          <a:p>
            <a:pPr algn="l">
              <a:lnSpc>
                <a:spcPts val="4899"/>
              </a:lnSpc>
            </a:pPr>
            <a:r>
              <a:rPr lang="en-US" sz="3499">
                <a:solidFill>
                  <a:srgbClr val="000000"/>
                </a:solidFill>
                <a:latin typeface="Times New Roman"/>
              </a:rPr>
              <a:t>There are different type of pretrained model already exist</a:t>
            </a:r>
          </a:p>
          <a:p>
            <a:pPr algn="l">
              <a:lnSpc>
                <a:spcPts val="4899"/>
              </a:lnSpc>
            </a:pPr>
            <a:r>
              <a:rPr lang="en-US" sz="3499">
                <a:solidFill>
                  <a:srgbClr val="000000"/>
                </a:solidFill>
                <a:latin typeface="Times New Roman"/>
              </a:rPr>
              <a:t>For Example -</a:t>
            </a:r>
          </a:p>
          <a:p>
            <a:pPr marL="755644" lvl="1" indent="-377822" algn="l">
              <a:lnSpc>
                <a:spcPts val="4899"/>
              </a:lnSpc>
              <a:buFont typeface="Arial"/>
              <a:buChar char="•"/>
            </a:pPr>
            <a:r>
              <a:rPr lang="en-US" sz="3499">
                <a:solidFill>
                  <a:srgbClr val="000000"/>
                </a:solidFill>
                <a:latin typeface="Times New Roman"/>
              </a:rPr>
              <a:t>RESNET 50 For Image Classification</a:t>
            </a:r>
          </a:p>
          <a:p>
            <a:pPr marL="755644" lvl="1" indent="-377822" algn="l">
              <a:lnSpc>
                <a:spcPts val="4899"/>
              </a:lnSpc>
              <a:buFont typeface="Arial"/>
              <a:buChar char="•"/>
            </a:pPr>
            <a:r>
              <a:rPr lang="en-US" sz="3499">
                <a:solidFill>
                  <a:srgbClr val="000000"/>
                </a:solidFill>
                <a:latin typeface="Times New Roman"/>
              </a:rPr>
              <a:t>UNET For Image Segmentation.......</a:t>
            </a:r>
          </a:p>
          <a:p>
            <a:pPr algn="l">
              <a:lnSpc>
                <a:spcPts val="4899"/>
              </a:lnSpc>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59862" y="1019175"/>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RESNET</a:t>
            </a:r>
          </a:p>
        </p:txBody>
      </p:sp>
      <p:sp>
        <p:nvSpPr>
          <p:cNvPr id="3" name="Freeform 3"/>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2" cstate="print">
              <a:alphaModFix amt="50000"/>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983373" y="2465704"/>
            <a:ext cx="16321253" cy="6621146"/>
          </a:xfrm>
          <a:prstGeom prst="rect">
            <a:avLst/>
          </a:prstGeom>
        </p:spPr>
        <p:txBody>
          <a:bodyPr lIns="0" tIns="0" rIns="0" bIns="0" rtlCol="0" anchor="t">
            <a:spAutoFit/>
          </a:bodyPr>
          <a:lstStyle/>
          <a:p>
            <a:pPr algn="l">
              <a:lnSpc>
                <a:spcPts val="5179"/>
              </a:lnSpc>
            </a:pPr>
            <a:r>
              <a:rPr lang="en-US" sz="3699">
                <a:solidFill>
                  <a:srgbClr val="000000"/>
                </a:solidFill>
                <a:latin typeface="Times New Roman"/>
              </a:rPr>
              <a:t>ResNet50 is a deep convolutional neural network (CNN) architecture that was developed by Microsoft Research in 2015. It is a variant of the popular ResNet architecture, which stands for “Residual Network.” The “50” in the name refers to the number of layers in the network, which is 50 layers deep.</a:t>
            </a:r>
          </a:p>
          <a:p>
            <a:pPr algn="l">
              <a:lnSpc>
                <a:spcPts val="5179"/>
              </a:lnSpc>
            </a:pPr>
            <a:endParaRPr/>
          </a:p>
          <a:p>
            <a:pPr algn="l">
              <a:lnSpc>
                <a:spcPts val="5179"/>
              </a:lnSpc>
            </a:pPr>
            <a:r>
              <a:rPr lang="en-US" sz="3699">
                <a:solidFill>
                  <a:srgbClr val="000000"/>
                </a:solidFill>
                <a:latin typeface="Times New Roman"/>
              </a:rPr>
              <a:t>ResNet50 has been trained on large datasets and achieves state-of-the-art results on several benchmarks. It has been trained on the ImageNet dataset, which contains over 14 million images and 1000 classes. On this dataset, ResNet50 achieved an error rate of 22.85% which is on par with human performance, which is an error rate of 5.1%.</a:t>
            </a:r>
          </a:p>
        </p:txBody>
      </p:sp>
      <p:sp>
        <p:nvSpPr>
          <p:cNvPr id="5" name="Freeform 5"/>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4" cstate="print">
              <a:alphaModFix amt="50000"/>
            </a:blip>
            <a:stretch>
              <a:fillRect l="-859" r="-859"/>
            </a:stretch>
          </a:blipFill>
        </p:spPr>
      </p:sp>
      <p:sp>
        <p:nvSpPr>
          <p:cNvPr id="6" name="Freeform 6"/>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5" cstate="print">
              <a:alphaModFix amt="50000"/>
            </a:blip>
            <a:stretch>
              <a:fillRect l="-859" r="-859"/>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59862" y="1019175"/>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RESNET</a:t>
            </a:r>
          </a:p>
        </p:txBody>
      </p:sp>
      <p:sp>
        <p:nvSpPr>
          <p:cNvPr id="3" name="TextBox 3"/>
          <p:cNvSpPr txBox="1"/>
          <p:nvPr/>
        </p:nvSpPr>
        <p:spPr>
          <a:xfrm>
            <a:off x="961334" y="5896372"/>
            <a:ext cx="16321253" cy="3880486"/>
          </a:xfrm>
          <a:prstGeom prst="rect">
            <a:avLst/>
          </a:prstGeom>
        </p:spPr>
        <p:txBody>
          <a:bodyPr lIns="0" tIns="0" rIns="0" bIns="0" rtlCol="0" anchor="t">
            <a:spAutoFit/>
          </a:bodyPr>
          <a:lstStyle/>
          <a:p>
            <a:pPr algn="l">
              <a:lnSpc>
                <a:spcPts val="5039"/>
              </a:lnSpc>
            </a:pPr>
            <a:r>
              <a:rPr lang="en-US" sz="3599">
                <a:solidFill>
                  <a:srgbClr val="000000"/>
                </a:solidFill>
                <a:latin typeface="Times New Roman"/>
              </a:rPr>
              <a:t>In the above plot, we can observe that a 56-layer CNN gives more error rate on both training and testing dataset than a 20-layer CNN architecture. After analyzing more on error rate the authors were able to reach conclusion that it is caused by vanishing/exploding gradient. </a:t>
            </a:r>
          </a:p>
          <a:p>
            <a:pPr algn="l">
              <a:lnSpc>
                <a:spcPts val="5039"/>
              </a:lnSpc>
            </a:pPr>
            <a:r>
              <a:rPr lang="en-US" sz="3599">
                <a:solidFill>
                  <a:srgbClr val="000000"/>
                </a:solidFill>
                <a:latin typeface="Times New Roman"/>
              </a:rPr>
              <a:t>ResNet, which was proposed in 2015 by researchers at Microsoft Research introduced a new architecture called Residual Network. </a:t>
            </a:r>
          </a:p>
        </p:txBody>
      </p:sp>
      <p:sp>
        <p:nvSpPr>
          <p:cNvPr id="4" name="Freeform 4"/>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2" cstate="print">
              <a:alphaModFix amt="50000"/>
            </a:blip>
            <a:stretch>
              <a:fillRect l="-859" r="-859"/>
            </a:stretch>
          </a:blipFill>
        </p:spPr>
      </p:sp>
      <p:sp>
        <p:nvSpPr>
          <p:cNvPr id="5" name="Freeform 5"/>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3" cstate="print">
              <a:alphaModFix amt="50000"/>
            </a:blip>
            <a:stretch>
              <a:fillRect l="-859" r="-859"/>
            </a:stretch>
          </a:blipFill>
        </p:spPr>
      </p:sp>
      <p:sp>
        <p:nvSpPr>
          <p:cNvPr id="6" name="Freeform 6"/>
          <p:cNvSpPr/>
          <p:nvPr/>
        </p:nvSpPr>
        <p:spPr>
          <a:xfrm>
            <a:off x="4164643" y="1943110"/>
            <a:ext cx="9914635" cy="3348058"/>
          </a:xfrm>
          <a:custGeom>
            <a:avLst/>
            <a:gdLst/>
            <a:ahLst/>
            <a:cxnLst/>
            <a:rect l="l" t="t" r="r" b="b"/>
            <a:pathLst>
              <a:path w="9914635" h="3348058">
                <a:moveTo>
                  <a:pt x="0" y="0"/>
                </a:moveTo>
                <a:lnTo>
                  <a:pt x="9914635" y="0"/>
                </a:lnTo>
                <a:lnTo>
                  <a:pt x="9914635" y="3348058"/>
                </a:lnTo>
                <a:lnTo>
                  <a:pt x="0" y="3348058"/>
                </a:lnTo>
                <a:lnTo>
                  <a:pt x="0" y="0"/>
                </a:lnTo>
                <a:close/>
              </a:path>
            </a:pathLst>
          </a:custGeom>
          <a:blipFill>
            <a:blip r:embed="rId4" cstate="print"/>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11642">
            <a:off x="11120480" y="1055557"/>
            <a:ext cx="10443683" cy="8487866"/>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2" cstate="print">
              <a:alphaModFix amt="50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5198919" y="613534"/>
            <a:ext cx="7890162" cy="1361566"/>
          </a:xfrm>
          <a:prstGeom prst="rect">
            <a:avLst/>
          </a:prstGeom>
        </p:spPr>
        <p:txBody>
          <a:bodyPr lIns="0" tIns="0" rIns="0" bIns="0" rtlCol="0" anchor="t">
            <a:spAutoFit/>
          </a:bodyPr>
          <a:lstStyle/>
          <a:p>
            <a:pPr algn="ctr">
              <a:lnSpc>
                <a:spcPts val="9063"/>
              </a:lnSpc>
            </a:pPr>
            <a:r>
              <a:rPr lang="en-US" sz="8799">
                <a:solidFill>
                  <a:srgbClr val="273384"/>
                </a:solidFill>
                <a:latin typeface="Times New Roman Bold"/>
                <a:ea typeface="Times New Roman Bold"/>
              </a:rPr>
              <a:t>﻿Meet The Group</a:t>
            </a:r>
          </a:p>
        </p:txBody>
      </p:sp>
      <p:sp>
        <p:nvSpPr>
          <p:cNvPr id="5" name="Freeform 5"/>
          <p:cNvSpPr/>
          <p:nvPr/>
        </p:nvSpPr>
        <p:spPr>
          <a:xfrm>
            <a:off x="4846494" y="3915104"/>
            <a:ext cx="2481869" cy="2745023"/>
          </a:xfrm>
          <a:custGeom>
            <a:avLst/>
            <a:gdLst/>
            <a:ahLst/>
            <a:cxnLst/>
            <a:rect l="l" t="t" r="r" b="b"/>
            <a:pathLst>
              <a:path w="2481869" h="2745023">
                <a:moveTo>
                  <a:pt x="0" y="0"/>
                </a:moveTo>
                <a:lnTo>
                  <a:pt x="2481869" y="0"/>
                </a:lnTo>
                <a:lnTo>
                  <a:pt x="2481869" y="2745024"/>
                </a:lnTo>
                <a:lnTo>
                  <a:pt x="0" y="2745024"/>
                </a:lnTo>
                <a:lnTo>
                  <a:pt x="0" y="0"/>
                </a:lnTo>
                <a:close/>
              </a:path>
            </a:pathLst>
          </a:custGeom>
          <a:blipFill>
            <a:blip r:embed="rId6" cstate="print"/>
            <a:stretch>
              <a:fillRect l="-110257" t="-6150" r="-7539"/>
            </a:stretch>
          </a:blipFill>
        </p:spPr>
      </p:sp>
      <p:sp>
        <p:nvSpPr>
          <p:cNvPr id="6" name="Freeform 6"/>
          <p:cNvSpPr/>
          <p:nvPr/>
        </p:nvSpPr>
        <p:spPr>
          <a:xfrm>
            <a:off x="7941294" y="3915104"/>
            <a:ext cx="2481869" cy="2745023"/>
          </a:xfrm>
          <a:custGeom>
            <a:avLst/>
            <a:gdLst/>
            <a:ahLst/>
            <a:cxnLst/>
            <a:rect l="l" t="t" r="r" b="b"/>
            <a:pathLst>
              <a:path w="2481869" h="2745023">
                <a:moveTo>
                  <a:pt x="0" y="0"/>
                </a:moveTo>
                <a:lnTo>
                  <a:pt x="2481869" y="0"/>
                </a:lnTo>
                <a:lnTo>
                  <a:pt x="2481869" y="2745024"/>
                </a:lnTo>
                <a:lnTo>
                  <a:pt x="0" y="2745024"/>
                </a:lnTo>
                <a:lnTo>
                  <a:pt x="0" y="0"/>
                </a:lnTo>
                <a:close/>
              </a:path>
            </a:pathLst>
          </a:custGeom>
          <a:blipFill>
            <a:blip r:embed="rId6" cstate="print"/>
            <a:stretch>
              <a:fillRect l="-110257" t="-6150" r="-7539"/>
            </a:stretch>
          </a:blipFill>
        </p:spPr>
      </p:sp>
      <p:sp>
        <p:nvSpPr>
          <p:cNvPr id="7" name="Freeform 7"/>
          <p:cNvSpPr/>
          <p:nvPr/>
        </p:nvSpPr>
        <p:spPr>
          <a:xfrm>
            <a:off x="10699388" y="3915104"/>
            <a:ext cx="2745023" cy="2745023"/>
          </a:xfrm>
          <a:custGeom>
            <a:avLst/>
            <a:gdLst/>
            <a:ahLst/>
            <a:cxnLst/>
            <a:rect l="l" t="t" r="r" b="b"/>
            <a:pathLst>
              <a:path w="2745023" h="2745023">
                <a:moveTo>
                  <a:pt x="0" y="0"/>
                </a:moveTo>
                <a:lnTo>
                  <a:pt x="2745023" y="0"/>
                </a:lnTo>
                <a:lnTo>
                  <a:pt x="2745023" y="2745024"/>
                </a:lnTo>
                <a:lnTo>
                  <a:pt x="0" y="2745024"/>
                </a:lnTo>
                <a:lnTo>
                  <a:pt x="0" y="0"/>
                </a:lnTo>
                <a:close/>
              </a:path>
            </a:pathLst>
          </a:custGeom>
          <a:blipFill>
            <a:blip r:embed="rId7" cstate="print"/>
            <a:stretch>
              <a:fillRect/>
            </a:stretch>
          </a:blipFill>
        </p:spPr>
      </p:sp>
      <p:sp>
        <p:nvSpPr>
          <p:cNvPr id="8" name="TextBox 8"/>
          <p:cNvSpPr txBox="1"/>
          <p:nvPr/>
        </p:nvSpPr>
        <p:spPr>
          <a:xfrm>
            <a:off x="4846494" y="6738280"/>
            <a:ext cx="2638341" cy="682498"/>
          </a:xfrm>
          <a:prstGeom prst="rect">
            <a:avLst/>
          </a:prstGeom>
        </p:spPr>
        <p:txBody>
          <a:bodyPr lIns="0" tIns="0" rIns="0" bIns="0" rtlCol="0" anchor="t">
            <a:spAutoFit/>
          </a:bodyPr>
          <a:lstStyle/>
          <a:p>
            <a:pPr algn="ctr">
              <a:lnSpc>
                <a:spcPts val="5215"/>
              </a:lnSpc>
            </a:pPr>
            <a:r>
              <a:rPr lang="en-US" sz="3199">
                <a:solidFill>
                  <a:srgbClr val="000000"/>
                </a:solidFill>
                <a:latin typeface="Times New Roman"/>
              </a:rPr>
              <a:t>SOURAV</a:t>
            </a:r>
          </a:p>
        </p:txBody>
      </p:sp>
      <p:sp>
        <p:nvSpPr>
          <p:cNvPr id="9" name="TextBox 9"/>
          <p:cNvSpPr txBox="1"/>
          <p:nvPr/>
        </p:nvSpPr>
        <p:spPr>
          <a:xfrm>
            <a:off x="7824830" y="6738280"/>
            <a:ext cx="2638341" cy="682498"/>
          </a:xfrm>
          <a:prstGeom prst="rect">
            <a:avLst/>
          </a:prstGeom>
        </p:spPr>
        <p:txBody>
          <a:bodyPr lIns="0" tIns="0" rIns="0" bIns="0" rtlCol="0" anchor="t">
            <a:spAutoFit/>
          </a:bodyPr>
          <a:lstStyle/>
          <a:p>
            <a:pPr algn="ctr">
              <a:lnSpc>
                <a:spcPts val="5215"/>
              </a:lnSpc>
            </a:pPr>
            <a:r>
              <a:rPr lang="en-US" sz="3199">
                <a:solidFill>
                  <a:srgbClr val="000000"/>
                </a:solidFill>
                <a:latin typeface="Times New Roman"/>
              </a:rPr>
              <a:t>SUMIT</a:t>
            </a:r>
          </a:p>
        </p:txBody>
      </p:sp>
      <p:sp>
        <p:nvSpPr>
          <p:cNvPr id="10" name="TextBox 10"/>
          <p:cNvSpPr txBox="1"/>
          <p:nvPr/>
        </p:nvSpPr>
        <p:spPr>
          <a:xfrm>
            <a:off x="10806070" y="6738280"/>
            <a:ext cx="2638341" cy="682498"/>
          </a:xfrm>
          <a:prstGeom prst="rect">
            <a:avLst/>
          </a:prstGeom>
        </p:spPr>
        <p:txBody>
          <a:bodyPr lIns="0" tIns="0" rIns="0" bIns="0" rtlCol="0" anchor="t">
            <a:spAutoFit/>
          </a:bodyPr>
          <a:lstStyle/>
          <a:p>
            <a:pPr algn="ctr">
              <a:lnSpc>
                <a:spcPts val="5215"/>
              </a:lnSpc>
            </a:pPr>
            <a:r>
              <a:rPr lang="en-US" sz="3199">
                <a:solidFill>
                  <a:srgbClr val="000000"/>
                </a:solidFill>
                <a:latin typeface="Times New Roman"/>
              </a:rPr>
              <a:t>SOUMYAPIA</a:t>
            </a:r>
          </a:p>
        </p:txBody>
      </p:sp>
      <p:sp>
        <p:nvSpPr>
          <p:cNvPr id="11" name="TextBox 11"/>
          <p:cNvSpPr txBox="1"/>
          <p:nvPr/>
        </p:nvSpPr>
        <p:spPr>
          <a:xfrm>
            <a:off x="4768258" y="7496978"/>
            <a:ext cx="2638341" cy="682498"/>
          </a:xfrm>
          <a:prstGeom prst="rect">
            <a:avLst/>
          </a:prstGeom>
        </p:spPr>
        <p:txBody>
          <a:bodyPr lIns="0" tIns="0" rIns="0" bIns="0" rtlCol="0" anchor="t">
            <a:spAutoFit/>
          </a:bodyPr>
          <a:lstStyle/>
          <a:p>
            <a:pPr algn="ctr">
              <a:lnSpc>
                <a:spcPts val="5215"/>
              </a:lnSpc>
            </a:pPr>
            <a:r>
              <a:rPr lang="en-US" sz="3199">
                <a:solidFill>
                  <a:srgbClr val="000000"/>
                </a:solidFill>
                <a:latin typeface="Times New Roman"/>
              </a:rPr>
              <a:t>R21-2032</a:t>
            </a:r>
          </a:p>
        </p:txBody>
      </p:sp>
      <p:sp>
        <p:nvSpPr>
          <p:cNvPr id="12" name="TextBox 12"/>
          <p:cNvSpPr txBox="1"/>
          <p:nvPr/>
        </p:nvSpPr>
        <p:spPr>
          <a:xfrm>
            <a:off x="7863058" y="7496978"/>
            <a:ext cx="2638341" cy="682498"/>
          </a:xfrm>
          <a:prstGeom prst="rect">
            <a:avLst/>
          </a:prstGeom>
        </p:spPr>
        <p:txBody>
          <a:bodyPr lIns="0" tIns="0" rIns="0" bIns="0" rtlCol="0" anchor="t">
            <a:spAutoFit/>
          </a:bodyPr>
          <a:lstStyle/>
          <a:p>
            <a:pPr algn="ctr">
              <a:lnSpc>
                <a:spcPts val="5215"/>
              </a:lnSpc>
            </a:pPr>
            <a:r>
              <a:rPr lang="en-US" sz="3199">
                <a:solidFill>
                  <a:srgbClr val="000000"/>
                </a:solidFill>
                <a:latin typeface="Times New Roman"/>
              </a:rPr>
              <a:t>R21-2038</a:t>
            </a:r>
          </a:p>
        </p:txBody>
      </p:sp>
      <p:sp>
        <p:nvSpPr>
          <p:cNvPr id="13" name="TextBox 13"/>
          <p:cNvSpPr txBox="1"/>
          <p:nvPr/>
        </p:nvSpPr>
        <p:spPr>
          <a:xfrm>
            <a:off x="10806070" y="7496978"/>
            <a:ext cx="2638341" cy="682498"/>
          </a:xfrm>
          <a:prstGeom prst="rect">
            <a:avLst/>
          </a:prstGeom>
        </p:spPr>
        <p:txBody>
          <a:bodyPr lIns="0" tIns="0" rIns="0" bIns="0" rtlCol="0" anchor="t">
            <a:spAutoFit/>
          </a:bodyPr>
          <a:lstStyle/>
          <a:p>
            <a:pPr algn="ctr">
              <a:lnSpc>
                <a:spcPts val="5215"/>
              </a:lnSpc>
            </a:pPr>
            <a:r>
              <a:rPr lang="en-US" sz="3199">
                <a:solidFill>
                  <a:srgbClr val="000000"/>
                </a:solidFill>
                <a:latin typeface="Times New Roman"/>
              </a:rPr>
              <a:t>R21-2031</a:t>
            </a:r>
          </a:p>
        </p:txBody>
      </p:sp>
      <p:sp>
        <p:nvSpPr>
          <p:cNvPr id="14" name="Freeform 14"/>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8" cstate="print">
              <a:alphaModFix amt="50000"/>
            </a:blip>
            <a:stretch>
              <a:fillRect l="-859" r="-859"/>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59862" y="1019175"/>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RESNET</a:t>
            </a:r>
          </a:p>
        </p:txBody>
      </p:sp>
      <p:sp>
        <p:nvSpPr>
          <p:cNvPr id="3" name="TextBox 3"/>
          <p:cNvSpPr txBox="1"/>
          <p:nvPr/>
        </p:nvSpPr>
        <p:spPr>
          <a:xfrm>
            <a:off x="1028700" y="1800235"/>
            <a:ext cx="16321253" cy="3242311"/>
          </a:xfrm>
          <a:prstGeom prst="rect">
            <a:avLst/>
          </a:prstGeom>
        </p:spPr>
        <p:txBody>
          <a:bodyPr lIns="0" tIns="0" rIns="0" bIns="0" rtlCol="0" anchor="t">
            <a:spAutoFit/>
          </a:bodyPr>
          <a:lstStyle/>
          <a:p>
            <a:pPr algn="l">
              <a:lnSpc>
                <a:spcPts val="5039"/>
              </a:lnSpc>
            </a:pPr>
            <a:r>
              <a:rPr lang="en-US" sz="3599">
                <a:solidFill>
                  <a:srgbClr val="000000"/>
                </a:solidFill>
                <a:latin typeface="Times New Roman"/>
              </a:rPr>
              <a:t>Residual Network: In order to solve the problem of the vanishing/exploding gradient, this architecture introduced the concept called Residual Blocks. In this network, we use a technique called skip connections. The skip connection connects activations of a layer to further layers by skipping some layers in between. This forms a residual block. Resnets are made by stacking these residual blocks together. </a:t>
            </a:r>
          </a:p>
        </p:txBody>
      </p:sp>
      <p:sp>
        <p:nvSpPr>
          <p:cNvPr id="4" name="Freeform 4"/>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2" cstate="print">
              <a:alphaModFix amt="50000"/>
            </a:blip>
            <a:stretch>
              <a:fillRect l="-859" r="-859"/>
            </a:stretch>
          </a:blipFill>
        </p:spPr>
      </p:sp>
      <p:sp>
        <p:nvSpPr>
          <p:cNvPr id="5" name="Freeform 5"/>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3" cstate="print">
              <a:alphaModFix amt="50000"/>
            </a:blip>
            <a:stretch>
              <a:fillRect l="-859" r="-859"/>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59862" y="1019175"/>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RESNET</a:t>
            </a:r>
          </a:p>
        </p:txBody>
      </p:sp>
      <p:sp>
        <p:nvSpPr>
          <p:cNvPr id="3" name="TextBox 3"/>
          <p:cNvSpPr txBox="1"/>
          <p:nvPr/>
        </p:nvSpPr>
        <p:spPr>
          <a:xfrm>
            <a:off x="1130902" y="2225248"/>
            <a:ext cx="16026197" cy="7104152"/>
          </a:xfrm>
          <a:prstGeom prst="rect">
            <a:avLst/>
          </a:prstGeom>
        </p:spPr>
        <p:txBody>
          <a:bodyPr lIns="0" tIns="0" rIns="0" bIns="0" rtlCol="0" anchor="t">
            <a:spAutoFit/>
          </a:bodyPr>
          <a:lstStyle/>
          <a:p>
            <a:pPr algn="l">
              <a:lnSpc>
                <a:spcPts val="4282"/>
              </a:lnSpc>
            </a:pPr>
            <a:r>
              <a:rPr lang="en-US" sz="3058">
                <a:solidFill>
                  <a:srgbClr val="000000"/>
                </a:solidFill>
                <a:latin typeface="Times New Roman"/>
              </a:rPr>
              <a:t>The 50-layer ResNet architecture includes the following elements, as shown in the table below:</a:t>
            </a:r>
          </a:p>
          <a:p>
            <a:pPr algn="l">
              <a:lnSpc>
                <a:spcPts val="4282"/>
              </a:lnSpc>
            </a:pPr>
            <a:endParaRPr/>
          </a:p>
          <a:p>
            <a:pPr marL="660435" lvl="1" indent="-330218" algn="l">
              <a:lnSpc>
                <a:spcPts val="4282"/>
              </a:lnSpc>
              <a:buFont typeface="Arial"/>
              <a:buChar char="•"/>
            </a:pPr>
            <a:r>
              <a:rPr lang="en-US" sz="3058">
                <a:solidFill>
                  <a:srgbClr val="000000"/>
                </a:solidFill>
                <a:latin typeface="Times New Roman"/>
                <a:ea typeface="Times New Roman"/>
              </a:rPr>
              <a:t>A 7×7 kernel convolution alongside 64 other kernels with a 2-sized stride.</a:t>
            </a:r>
          </a:p>
          <a:p>
            <a:pPr marL="660435" lvl="1" indent="-330218" algn="l">
              <a:lnSpc>
                <a:spcPts val="4282"/>
              </a:lnSpc>
              <a:buFont typeface="Arial"/>
              <a:buChar char="•"/>
            </a:pPr>
            <a:r>
              <a:rPr lang="en-US" sz="3058">
                <a:solidFill>
                  <a:srgbClr val="000000"/>
                </a:solidFill>
                <a:latin typeface="Times New Roman"/>
              </a:rPr>
              <a:t>A max pooling layer with a 2-sized stride.</a:t>
            </a:r>
          </a:p>
          <a:p>
            <a:pPr marL="660435" lvl="1" indent="-330218" algn="l">
              <a:lnSpc>
                <a:spcPts val="4282"/>
              </a:lnSpc>
              <a:buFont typeface="Arial"/>
              <a:buChar char="•"/>
            </a:pPr>
            <a:r>
              <a:rPr lang="en-US" sz="3058">
                <a:solidFill>
                  <a:srgbClr val="000000"/>
                </a:solidFill>
                <a:latin typeface="Times New Roman"/>
                <a:ea typeface="Times New Roman"/>
              </a:rPr>
              <a:t>9 more layers—3×3,64 kernel convolution, another with 1×1,64 kernels, and a third with 1×1,256 kernels. These 3 layers are repeated 3 times. </a:t>
            </a:r>
          </a:p>
          <a:p>
            <a:pPr marL="660435" lvl="1" indent="-330218" algn="l">
              <a:lnSpc>
                <a:spcPts val="4282"/>
              </a:lnSpc>
              <a:buFont typeface="Arial"/>
              <a:buChar char="•"/>
            </a:pPr>
            <a:r>
              <a:rPr lang="en-US" sz="3058">
                <a:solidFill>
                  <a:srgbClr val="000000"/>
                </a:solidFill>
                <a:latin typeface="Times New Roman"/>
                <a:ea typeface="Times New Roman"/>
              </a:rPr>
              <a:t>12 more layers with 1×1,128 kernels, 3×3,128 kernels, and 1×1,512 kernels, iterated 4 times.</a:t>
            </a:r>
          </a:p>
          <a:p>
            <a:pPr marL="660435" lvl="1" indent="-330218" algn="l">
              <a:lnSpc>
                <a:spcPts val="4282"/>
              </a:lnSpc>
              <a:buFont typeface="Arial"/>
              <a:buChar char="•"/>
            </a:pPr>
            <a:r>
              <a:rPr lang="en-US" sz="3058">
                <a:solidFill>
                  <a:srgbClr val="000000"/>
                </a:solidFill>
                <a:latin typeface="Times New Roman"/>
                <a:ea typeface="Times New Roman"/>
              </a:rPr>
              <a:t>18 more layers with 1×1,256 cores, and 2 cores 3×3,256 and 1×1,1024, iterated 6 times.</a:t>
            </a:r>
          </a:p>
          <a:p>
            <a:pPr marL="660435" lvl="1" indent="-330218" algn="l">
              <a:lnSpc>
                <a:spcPts val="4282"/>
              </a:lnSpc>
              <a:buFont typeface="Arial"/>
              <a:buChar char="•"/>
            </a:pPr>
            <a:r>
              <a:rPr lang="en-US" sz="3058">
                <a:solidFill>
                  <a:srgbClr val="000000"/>
                </a:solidFill>
                <a:latin typeface="Times New Roman"/>
                <a:ea typeface="Times New Roman"/>
              </a:rPr>
              <a:t>9 more layers with 1×1,512 cores, 3×3,512 cores, and 1×1,2048 cores iterated 3 times.</a:t>
            </a:r>
          </a:p>
          <a:p>
            <a:pPr marL="660435" lvl="1" indent="-330218" algn="l">
              <a:lnSpc>
                <a:spcPts val="4282"/>
              </a:lnSpc>
              <a:buFont typeface="Arial"/>
              <a:buChar char="•"/>
            </a:pPr>
            <a:r>
              <a:rPr lang="en-US" sz="3058">
                <a:solidFill>
                  <a:srgbClr val="000000"/>
                </a:solidFill>
                <a:latin typeface="Times New Roman"/>
              </a:rPr>
              <a:t>(up to this point the network has 50 layers)</a:t>
            </a:r>
          </a:p>
          <a:p>
            <a:pPr algn="l">
              <a:lnSpc>
                <a:spcPts val="4282"/>
              </a:lnSpc>
            </a:pPr>
            <a:endParaRPr/>
          </a:p>
          <a:p>
            <a:pPr algn="l">
              <a:lnSpc>
                <a:spcPts val="4282"/>
              </a:lnSpc>
            </a:pPr>
            <a:r>
              <a:rPr lang="en-US" sz="3058">
                <a:solidFill>
                  <a:srgbClr val="000000"/>
                </a:solidFill>
                <a:latin typeface="Times New Roman"/>
              </a:rPr>
              <a:t>Average pooling, followed by a fully connected layer with 1000 nodes, using the softmax activation function.</a:t>
            </a:r>
          </a:p>
        </p:txBody>
      </p:sp>
      <p:sp>
        <p:nvSpPr>
          <p:cNvPr id="4" name="Freeform 4"/>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2" cstate="print">
              <a:alphaModFix amt="50000"/>
            </a:blip>
            <a:stretch>
              <a:fillRect l="-859" r="-859"/>
            </a:stretch>
          </a:blipFill>
        </p:spPr>
      </p:sp>
      <p:sp>
        <p:nvSpPr>
          <p:cNvPr id="5" name="Freeform 5"/>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3" cstate="print">
              <a:alphaModFix amt="50000"/>
            </a:blip>
            <a:stretch>
              <a:fillRect l="-859" r="-859"/>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28885" y="1019175"/>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UNET</a:t>
            </a:r>
          </a:p>
        </p:txBody>
      </p:sp>
      <p:sp>
        <p:nvSpPr>
          <p:cNvPr id="3" name="Freeform 3"/>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2" cstate="print">
              <a:alphaModFix amt="50000"/>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983373" y="1809760"/>
            <a:ext cx="16321253" cy="8093076"/>
          </a:xfrm>
          <a:prstGeom prst="rect">
            <a:avLst/>
          </a:prstGeom>
        </p:spPr>
        <p:txBody>
          <a:bodyPr lIns="0" tIns="0" rIns="0" bIns="0" rtlCol="0" anchor="t">
            <a:spAutoFit/>
          </a:bodyPr>
          <a:lstStyle/>
          <a:p>
            <a:pPr marL="755644" lvl="1" indent="-377822" algn="l">
              <a:lnSpc>
                <a:spcPts val="4899"/>
              </a:lnSpc>
              <a:buFont typeface="Arial"/>
              <a:buChar char="•"/>
            </a:pPr>
            <a:r>
              <a:rPr lang="en-US" sz="3499">
                <a:solidFill>
                  <a:srgbClr val="000000"/>
                </a:solidFill>
                <a:latin typeface="Times New Roman Bold"/>
              </a:rPr>
              <a:t>What is U-Net? </a:t>
            </a:r>
          </a:p>
          <a:p>
            <a:pPr algn="l">
              <a:lnSpc>
                <a:spcPts val="4899"/>
              </a:lnSpc>
            </a:pPr>
            <a:endParaRPr/>
          </a:p>
          <a:p>
            <a:pPr marL="755644" lvl="1" indent="-377822" algn="l">
              <a:lnSpc>
                <a:spcPts val="4899"/>
              </a:lnSpc>
              <a:buFont typeface="Arial"/>
              <a:buChar char="•"/>
            </a:pPr>
            <a:r>
              <a:rPr lang="en-US" sz="3499">
                <a:solidFill>
                  <a:srgbClr val="000000"/>
                </a:solidFill>
                <a:latin typeface="Times New Roman"/>
              </a:rPr>
              <a:t>U-Net is a convolutional neural network (CNN) architecture designed for semantic segmentation tasks. Its name is derived from its U-shaped architecture, which consists of a contracting path (encoder) followed by an expansive path (decoder). This unique structure allows U-Net to capture context at different scales while maintaining spatial information.</a:t>
            </a:r>
          </a:p>
          <a:p>
            <a:pPr algn="l">
              <a:lnSpc>
                <a:spcPts val="4899"/>
              </a:lnSpc>
            </a:pPr>
            <a:endParaRPr/>
          </a:p>
          <a:p>
            <a:pPr marL="755644" lvl="1" indent="-377822" algn="l">
              <a:lnSpc>
                <a:spcPts val="4899"/>
              </a:lnSpc>
              <a:buFont typeface="Arial"/>
              <a:buChar char="•"/>
            </a:pPr>
            <a:r>
              <a:rPr lang="en-US" sz="3499">
                <a:solidFill>
                  <a:srgbClr val="000000"/>
                </a:solidFill>
                <a:latin typeface="Times New Roman"/>
              </a:rPr>
              <a:t>U-Net is a widely used deep learning architecture that was first introduced in the “U-Net: Convolutional Networks for Biomedical Image Segmentation” paper.</a:t>
            </a:r>
          </a:p>
          <a:p>
            <a:pPr marL="755644" lvl="1" indent="-377822" algn="just">
              <a:lnSpc>
                <a:spcPts val="4899"/>
              </a:lnSpc>
              <a:buFont typeface="Arial"/>
              <a:buChar char="•"/>
            </a:pPr>
            <a:r>
              <a:rPr lang="en-US" sz="3499">
                <a:solidFill>
                  <a:srgbClr val="000000"/>
                </a:solidFill>
                <a:latin typeface="Times New Roman"/>
              </a:rPr>
              <a:t>This network was designed to effectively leverage a smaller amount of data while   maintaining speed and accuracy.</a:t>
            </a:r>
          </a:p>
          <a:p>
            <a:pPr algn="l">
              <a:lnSpc>
                <a:spcPts val="4899"/>
              </a:lnSpc>
            </a:pPr>
            <a:endParaRPr/>
          </a:p>
        </p:txBody>
      </p:sp>
      <p:sp>
        <p:nvSpPr>
          <p:cNvPr id="5" name="Freeform 5"/>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4" cstate="print">
              <a:alphaModFix amt="50000"/>
            </a:blip>
            <a:stretch>
              <a:fillRect l="-859" r="-859"/>
            </a:stretch>
          </a:blipFill>
        </p:spPr>
      </p:sp>
      <p:sp>
        <p:nvSpPr>
          <p:cNvPr id="6" name="Freeform 6"/>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5" cstate="print">
              <a:alphaModFix amt="50000"/>
            </a:blip>
            <a:stretch>
              <a:fillRect l="-859" r="-859"/>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2" cstate="print">
              <a:alphaModFix amt="50000"/>
            </a:blip>
            <a:stretch>
              <a:fillRect l="-859" r="-859"/>
            </a:stretch>
          </a:blipFill>
        </p:spPr>
      </p:sp>
      <p:sp>
        <p:nvSpPr>
          <p:cNvPr id="3" name="Freeform 3"/>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3" cstate="print">
              <a:alphaModFix amt="50000"/>
            </a:blip>
            <a:stretch>
              <a:fillRect l="-859" r="-859"/>
            </a:stretch>
          </a:blipFill>
        </p:spPr>
      </p:sp>
      <p:sp>
        <p:nvSpPr>
          <p:cNvPr id="4" name="Freeform 4"/>
          <p:cNvSpPr/>
          <p:nvPr/>
        </p:nvSpPr>
        <p:spPr>
          <a:xfrm>
            <a:off x="2049815" y="1676235"/>
            <a:ext cx="13396824" cy="6934530"/>
          </a:xfrm>
          <a:custGeom>
            <a:avLst/>
            <a:gdLst/>
            <a:ahLst/>
            <a:cxnLst/>
            <a:rect l="l" t="t" r="r" b="b"/>
            <a:pathLst>
              <a:path w="13396824" h="6934530">
                <a:moveTo>
                  <a:pt x="0" y="0"/>
                </a:moveTo>
                <a:lnTo>
                  <a:pt x="13396825" y="0"/>
                </a:lnTo>
                <a:lnTo>
                  <a:pt x="13396825" y="6934530"/>
                </a:lnTo>
                <a:lnTo>
                  <a:pt x="0" y="6934530"/>
                </a:lnTo>
                <a:lnTo>
                  <a:pt x="0" y="0"/>
                </a:lnTo>
                <a:close/>
              </a:path>
            </a:pathLst>
          </a:custGeom>
          <a:blipFill>
            <a:blip r:embed="rId4" cstate="print"/>
            <a:stretch>
              <a:fillRect l="-359" t="-838" r="-4033"/>
            </a:stretch>
          </a:blipFill>
        </p:spPr>
      </p:sp>
      <p:sp>
        <p:nvSpPr>
          <p:cNvPr id="5" name="TextBox 5"/>
          <p:cNvSpPr txBox="1"/>
          <p:nvPr/>
        </p:nvSpPr>
        <p:spPr>
          <a:xfrm>
            <a:off x="3028885"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UNET ARCHITECTURE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2" cstate="print">
              <a:alphaModFix amt="50000"/>
            </a:blip>
            <a:stretch>
              <a:fillRect l="-859" r="-859"/>
            </a:stretch>
          </a:blipFill>
        </p:spPr>
      </p:sp>
      <p:sp>
        <p:nvSpPr>
          <p:cNvPr id="3" name="Freeform 3"/>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3" cstate="print">
              <a:alphaModFix amt="50000"/>
            </a:blip>
            <a:stretch>
              <a:fillRect l="-859" r="-859"/>
            </a:stretch>
          </a:blipFill>
        </p:spPr>
      </p:sp>
      <p:sp>
        <p:nvSpPr>
          <p:cNvPr id="4" name="Freeform 4"/>
          <p:cNvSpPr/>
          <p:nvPr/>
        </p:nvSpPr>
        <p:spPr>
          <a:xfrm>
            <a:off x="1189435" y="1772814"/>
            <a:ext cx="8429239" cy="4669799"/>
          </a:xfrm>
          <a:custGeom>
            <a:avLst/>
            <a:gdLst/>
            <a:ahLst/>
            <a:cxnLst/>
            <a:rect l="l" t="t" r="r" b="b"/>
            <a:pathLst>
              <a:path w="8429239" h="4669799">
                <a:moveTo>
                  <a:pt x="0" y="0"/>
                </a:moveTo>
                <a:lnTo>
                  <a:pt x="8429240" y="0"/>
                </a:lnTo>
                <a:lnTo>
                  <a:pt x="8429240" y="4669799"/>
                </a:lnTo>
                <a:lnTo>
                  <a:pt x="0" y="4669799"/>
                </a:lnTo>
                <a:lnTo>
                  <a:pt x="0" y="0"/>
                </a:lnTo>
                <a:close/>
              </a:path>
            </a:pathLst>
          </a:custGeom>
          <a:blipFill>
            <a:blip r:embed="rId4" cstate="print"/>
            <a:stretch>
              <a:fillRect/>
            </a:stretch>
          </a:blipFill>
        </p:spPr>
      </p:sp>
      <p:sp>
        <p:nvSpPr>
          <p:cNvPr id="5" name="Freeform 5"/>
          <p:cNvSpPr/>
          <p:nvPr/>
        </p:nvSpPr>
        <p:spPr>
          <a:xfrm>
            <a:off x="8849319" y="5143500"/>
            <a:ext cx="8671703" cy="4596003"/>
          </a:xfrm>
          <a:custGeom>
            <a:avLst/>
            <a:gdLst/>
            <a:ahLst/>
            <a:cxnLst/>
            <a:rect l="l" t="t" r="r" b="b"/>
            <a:pathLst>
              <a:path w="8671703" h="4596003">
                <a:moveTo>
                  <a:pt x="0" y="0"/>
                </a:moveTo>
                <a:lnTo>
                  <a:pt x="8671703" y="0"/>
                </a:lnTo>
                <a:lnTo>
                  <a:pt x="8671703" y="4596003"/>
                </a:lnTo>
                <a:lnTo>
                  <a:pt x="0" y="4596003"/>
                </a:lnTo>
                <a:lnTo>
                  <a:pt x="0" y="0"/>
                </a:lnTo>
                <a:close/>
              </a:path>
            </a:pathLst>
          </a:custGeom>
          <a:blipFill>
            <a:blip r:embed="rId5" cstate="print"/>
            <a:stretch>
              <a:fillRect/>
            </a:stretch>
          </a:blipFill>
        </p:spPr>
      </p:sp>
      <p:sp>
        <p:nvSpPr>
          <p:cNvPr id="6" name="TextBox 6"/>
          <p:cNvSpPr txBox="1"/>
          <p:nvPr/>
        </p:nvSpPr>
        <p:spPr>
          <a:xfrm>
            <a:off x="3028885"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UNET ARCHITECTURE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2" cstate="print">
              <a:alphaModFix amt="50000"/>
            </a:blip>
            <a:stretch>
              <a:fillRect l="-859" r="-859"/>
            </a:stretch>
          </a:blipFill>
        </p:spPr>
      </p:sp>
      <p:sp>
        <p:nvSpPr>
          <p:cNvPr id="3" name="Freeform 3"/>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3" cstate="print">
              <a:alphaModFix amt="50000"/>
            </a:blip>
            <a:stretch>
              <a:fillRect l="-859" r="-859"/>
            </a:stretch>
          </a:blipFill>
        </p:spPr>
      </p:sp>
      <p:sp>
        <p:nvSpPr>
          <p:cNvPr id="4" name="Freeform 4"/>
          <p:cNvSpPr/>
          <p:nvPr/>
        </p:nvSpPr>
        <p:spPr>
          <a:xfrm>
            <a:off x="711009" y="1938905"/>
            <a:ext cx="7425666" cy="6058625"/>
          </a:xfrm>
          <a:custGeom>
            <a:avLst/>
            <a:gdLst/>
            <a:ahLst/>
            <a:cxnLst/>
            <a:rect l="l" t="t" r="r" b="b"/>
            <a:pathLst>
              <a:path w="7425666" h="6058625">
                <a:moveTo>
                  <a:pt x="0" y="0"/>
                </a:moveTo>
                <a:lnTo>
                  <a:pt x="7425667" y="0"/>
                </a:lnTo>
                <a:lnTo>
                  <a:pt x="7425667" y="6058625"/>
                </a:lnTo>
                <a:lnTo>
                  <a:pt x="0" y="6058625"/>
                </a:lnTo>
                <a:lnTo>
                  <a:pt x="0" y="0"/>
                </a:lnTo>
                <a:close/>
              </a:path>
            </a:pathLst>
          </a:custGeom>
          <a:blipFill>
            <a:blip r:embed="rId4" cstate="print"/>
            <a:stretch>
              <a:fillRect/>
            </a:stretch>
          </a:blipFill>
        </p:spPr>
      </p:sp>
      <p:sp>
        <p:nvSpPr>
          <p:cNvPr id="5" name="Freeform 5"/>
          <p:cNvSpPr/>
          <p:nvPr/>
        </p:nvSpPr>
        <p:spPr>
          <a:xfrm>
            <a:off x="8136676" y="5444328"/>
            <a:ext cx="9862392" cy="3813972"/>
          </a:xfrm>
          <a:custGeom>
            <a:avLst/>
            <a:gdLst/>
            <a:ahLst/>
            <a:cxnLst/>
            <a:rect l="l" t="t" r="r" b="b"/>
            <a:pathLst>
              <a:path w="9862392" h="3813972">
                <a:moveTo>
                  <a:pt x="0" y="0"/>
                </a:moveTo>
                <a:lnTo>
                  <a:pt x="9862391" y="0"/>
                </a:lnTo>
                <a:lnTo>
                  <a:pt x="9862391" y="3813972"/>
                </a:lnTo>
                <a:lnTo>
                  <a:pt x="0" y="3813972"/>
                </a:lnTo>
                <a:lnTo>
                  <a:pt x="0" y="0"/>
                </a:lnTo>
                <a:close/>
              </a:path>
            </a:pathLst>
          </a:custGeom>
          <a:blipFill>
            <a:blip r:embed="rId5" cstate="print"/>
            <a:stretch>
              <a:fillRect/>
            </a:stretch>
          </a:blipFill>
        </p:spPr>
      </p:sp>
      <p:sp>
        <p:nvSpPr>
          <p:cNvPr id="6" name="TextBox 6"/>
          <p:cNvSpPr txBox="1"/>
          <p:nvPr/>
        </p:nvSpPr>
        <p:spPr>
          <a:xfrm>
            <a:off x="3028885"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UNET ARCHITECTURE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2" cstate="print">
              <a:alphaModFix amt="50000"/>
            </a:blip>
            <a:stretch>
              <a:fillRect l="-859" r="-859"/>
            </a:stretch>
          </a:blipFill>
        </p:spPr>
      </p:sp>
      <p:sp>
        <p:nvSpPr>
          <p:cNvPr id="3" name="Freeform 3"/>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3" cstate="print">
              <a:alphaModFix amt="50000"/>
            </a:blip>
            <a:stretch>
              <a:fillRect l="-859" r="-859"/>
            </a:stretch>
          </a:blipFill>
        </p:spPr>
      </p:sp>
      <p:sp>
        <p:nvSpPr>
          <p:cNvPr id="4" name="TextBox 4"/>
          <p:cNvSpPr txBox="1"/>
          <p:nvPr/>
        </p:nvSpPr>
        <p:spPr>
          <a:xfrm>
            <a:off x="3028885"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UNET ARCHITECTURE</a:t>
            </a:r>
          </a:p>
        </p:txBody>
      </p:sp>
      <p:sp>
        <p:nvSpPr>
          <p:cNvPr id="5" name="Freeform 5"/>
          <p:cNvSpPr/>
          <p:nvPr/>
        </p:nvSpPr>
        <p:spPr>
          <a:xfrm rot="-10524355">
            <a:off x="4009979" y="-30628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3" cstate="print">
              <a:alphaModFix amt="50000"/>
            </a:blip>
            <a:stretch>
              <a:fillRect l="-859" r="-859"/>
            </a:stretch>
          </a:blipFill>
        </p:spPr>
      </p:sp>
      <p:sp>
        <p:nvSpPr>
          <p:cNvPr id="6" name="Freeform 6"/>
          <p:cNvSpPr/>
          <p:nvPr/>
        </p:nvSpPr>
        <p:spPr>
          <a:xfrm>
            <a:off x="10092453" y="1512595"/>
            <a:ext cx="7583453" cy="4189486"/>
          </a:xfrm>
          <a:custGeom>
            <a:avLst/>
            <a:gdLst/>
            <a:ahLst/>
            <a:cxnLst/>
            <a:rect l="l" t="t" r="r" b="b"/>
            <a:pathLst>
              <a:path w="7583453" h="4189486">
                <a:moveTo>
                  <a:pt x="0" y="0"/>
                </a:moveTo>
                <a:lnTo>
                  <a:pt x="7583453" y="0"/>
                </a:lnTo>
                <a:lnTo>
                  <a:pt x="7583453" y="4189486"/>
                </a:lnTo>
                <a:lnTo>
                  <a:pt x="0" y="4189486"/>
                </a:lnTo>
                <a:lnTo>
                  <a:pt x="0" y="0"/>
                </a:lnTo>
                <a:close/>
              </a:path>
            </a:pathLst>
          </a:custGeom>
          <a:blipFill>
            <a:blip r:embed="rId4" cstate="print"/>
            <a:stretch>
              <a:fillRect r="-8124"/>
            </a:stretch>
          </a:blipFill>
        </p:spPr>
      </p:sp>
      <p:sp>
        <p:nvSpPr>
          <p:cNvPr id="7" name="Freeform 7"/>
          <p:cNvSpPr/>
          <p:nvPr/>
        </p:nvSpPr>
        <p:spPr>
          <a:xfrm>
            <a:off x="1225623" y="1485905"/>
            <a:ext cx="7003187" cy="4191493"/>
          </a:xfrm>
          <a:custGeom>
            <a:avLst/>
            <a:gdLst/>
            <a:ahLst/>
            <a:cxnLst/>
            <a:rect l="l" t="t" r="r" b="b"/>
            <a:pathLst>
              <a:path w="7003187" h="4191493">
                <a:moveTo>
                  <a:pt x="0" y="0"/>
                </a:moveTo>
                <a:lnTo>
                  <a:pt x="7003187" y="0"/>
                </a:lnTo>
                <a:lnTo>
                  <a:pt x="7003187" y="4191494"/>
                </a:lnTo>
                <a:lnTo>
                  <a:pt x="0" y="4191494"/>
                </a:lnTo>
                <a:lnTo>
                  <a:pt x="0" y="0"/>
                </a:lnTo>
                <a:close/>
              </a:path>
            </a:pathLst>
          </a:custGeom>
          <a:blipFill>
            <a:blip r:embed="rId5" cstate="print"/>
            <a:stretch>
              <a:fillRect t="-776" b="-776"/>
            </a:stretch>
          </a:blipFill>
        </p:spPr>
      </p:sp>
      <p:sp>
        <p:nvSpPr>
          <p:cNvPr id="8" name="Freeform 8"/>
          <p:cNvSpPr/>
          <p:nvPr/>
        </p:nvSpPr>
        <p:spPr>
          <a:xfrm>
            <a:off x="5180323" y="5728771"/>
            <a:ext cx="7685945" cy="4419418"/>
          </a:xfrm>
          <a:custGeom>
            <a:avLst/>
            <a:gdLst/>
            <a:ahLst/>
            <a:cxnLst/>
            <a:rect l="l" t="t" r="r" b="b"/>
            <a:pathLst>
              <a:path w="7685945" h="4419418">
                <a:moveTo>
                  <a:pt x="0" y="0"/>
                </a:moveTo>
                <a:lnTo>
                  <a:pt x="7685945" y="0"/>
                </a:lnTo>
                <a:lnTo>
                  <a:pt x="7685945" y="4419419"/>
                </a:lnTo>
                <a:lnTo>
                  <a:pt x="0" y="4419419"/>
                </a:lnTo>
                <a:lnTo>
                  <a:pt x="0" y="0"/>
                </a:lnTo>
                <a:close/>
              </a:path>
            </a:pathLst>
          </a:custGeom>
          <a:blipFill>
            <a:blip r:embed="rId6" cstate="print"/>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2" cstate="print">
              <a:alphaModFix amt="50000"/>
            </a:blip>
            <a:stretch>
              <a:fillRect l="-859" r="-859"/>
            </a:stretch>
          </a:blipFill>
        </p:spPr>
      </p:sp>
      <p:sp>
        <p:nvSpPr>
          <p:cNvPr id="3" name="Freeform 3"/>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3" cstate="print">
              <a:alphaModFix amt="50000"/>
            </a:blip>
            <a:stretch>
              <a:fillRect l="-859" r="-859"/>
            </a:stretch>
          </a:blipFill>
        </p:spPr>
      </p:sp>
      <p:sp>
        <p:nvSpPr>
          <p:cNvPr id="4" name="Freeform 4"/>
          <p:cNvSpPr/>
          <p:nvPr/>
        </p:nvSpPr>
        <p:spPr>
          <a:xfrm>
            <a:off x="8849319" y="2294505"/>
            <a:ext cx="9438681" cy="4778305"/>
          </a:xfrm>
          <a:custGeom>
            <a:avLst/>
            <a:gdLst/>
            <a:ahLst/>
            <a:cxnLst/>
            <a:rect l="l" t="t" r="r" b="b"/>
            <a:pathLst>
              <a:path w="9438681" h="4778305">
                <a:moveTo>
                  <a:pt x="0" y="0"/>
                </a:moveTo>
                <a:lnTo>
                  <a:pt x="9438681" y="0"/>
                </a:lnTo>
                <a:lnTo>
                  <a:pt x="9438681" y="4778305"/>
                </a:lnTo>
                <a:lnTo>
                  <a:pt x="0" y="4778305"/>
                </a:lnTo>
                <a:lnTo>
                  <a:pt x="0" y="0"/>
                </a:lnTo>
                <a:close/>
              </a:path>
            </a:pathLst>
          </a:custGeom>
          <a:blipFill>
            <a:blip r:embed="rId4" cstate="print"/>
            <a:stretch>
              <a:fillRect t="-2680" r="-5073" b="-1095"/>
            </a:stretch>
          </a:blipFill>
        </p:spPr>
      </p:sp>
      <p:sp>
        <p:nvSpPr>
          <p:cNvPr id="5" name="TextBox 5"/>
          <p:cNvSpPr txBox="1"/>
          <p:nvPr/>
        </p:nvSpPr>
        <p:spPr>
          <a:xfrm>
            <a:off x="357447" y="789359"/>
            <a:ext cx="8786553" cy="9358831"/>
          </a:xfrm>
          <a:prstGeom prst="rect">
            <a:avLst/>
          </a:prstGeom>
        </p:spPr>
        <p:txBody>
          <a:bodyPr lIns="0" tIns="0" rIns="0" bIns="0" rtlCol="0" anchor="t">
            <a:spAutoFit/>
          </a:bodyPr>
          <a:lstStyle/>
          <a:p>
            <a:pPr algn="l">
              <a:lnSpc>
                <a:spcPts val="3978"/>
              </a:lnSpc>
            </a:pPr>
            <a:endParaRPr/>
          </a:p>
          <a:p>
            <a:pPr algn="l">
              <a:lnSpc>
                <a:spcPts val="3978"/>
              </a:lnSpc>
            </a:pPr>
            <a:r>
              <a:rPr lang="en-US" sz="2842">
                <a:solidFill>
                  <a:srgbClr val="000000"/>
                </a:solidFill>
                <a:latin typeface="Times New Roman Bold"/>
              </a:rPr>
              <a:t>1.Contracting Path (Encoder)</a:t>
            </a:r>
          </a:p>
          <a:p>
            <a:pPr algn="l">
              <a:lnSpc>
                <a:spcPts val="3838"/>
              </a:lnSpc>
            </a:pPr>
            <a:r>
              <a:rPr lang="en-US" sz="2742">
                <a:solidFill>
                  <a:srgbClr val="000000"/>
                </a:solidFill>
                <a:latin typeface="Times New Roman"/>
              </a:rPr>
              <a:t>The encoder is responsible for capturing high-level features and reducing the spatial dimensions of the input image.</a:t>
            </a:r>
          </a:p>
          <a:p>
            <a:pPr algn="l">
              <a:lnSpc>
                <a:spcPts val="3838"/>
              </a:lnSpc>
            </a:pPr>
            <a:r>
              <a:rPr lang="en-US" sz="2742">
                <a:solidFill>
                  <a:srgbClr val="000000"/>
                </a:solidFill>
                <a:latin typeface="Times New Roman"/>
              </a:rPr>
              <a:t>It consists of repeated blocks of convolutional layers followed by max-pooling layers, effectively downsampling the input.</a:t>
            </a:r>
          </a:p>
          <a:p>
            <a:pPr algn="l">
              <a:lnSpc>
                <a:spcPts val="3978"/>
              </a:lnSpc>
            </a:pPr>
            <a:endParaRPr/>
          </a:p>
          <a:p>
            <a:pPr algn="l">
              <a:lnSpc>
                <a:spcPts val="3978"/>
              </a:lnSpc>
            </a:pPr>
            <a:r>
              <a:rPr lang="en-US" sz="2842">
                <a:solidFill>
                  <a:srgbClr val="000000"/>
                </a:solidFill>
                <a:latin typeface="Times New Roman Bold"/>
              </a:rPr>
              <a:t>2. Bottleneck</a:t>
            </a:r>
          </a:p>
          <a:p>
            <a:pPr algn="l">
              <a:lnSpc>
                <a:spcPts val="3838"/>
              </a:lnSpc>
            </a:pPr>
            <a:r>
              <a:rPr lang="en-US" sz="2742">
                <a:solidFill>
                  <a:srgbClr val="000000"/>
                </a:solidFill>
                <a:latin typeface="Times New Roman"/>
              </a:rPr>
              <a:t>At the center of the U-Net is a bottleneck layer that captures the most critical features while maintaining spatial information.</a:t>
            </a:r>
          </a:p>
          <a:p>
            <a:pPr algn="l">
              <a:lnSpc>
                <a:spcPts val="3838"/>
              </a:lnSpc>
            </a:pPr>
            <a:endParaRPr/>
          </a:p>
          <a:p>
            <a:pPr algn="l">
              <a:lnSpc>
                <a:spcPts val="3978"/>
              </a:lnSpc>
            </a:pPr>
            <a:r>
              <a:rPr lang="en-US" sz="2842">
                <a:solidFill>
                  <a:srgbClr val="000000"/>
                </a:solidFill>
                <a:latin typeface="Times New Roman Bold"/>
              </a:rPr>
              <a:t>3. Expansive Path (Decoder)</a:t>
            </a:r>
          </a:p>
          <a:p>
            <a:pPr algn="l">
              <a:lnSpc>
                <a:spcPts val="3838"/>
              </a:lnSpc>
            </a:pPr>
            <a:r>
              <a:rPr lang="en-US" sz="2742">
                <a:solidFill>
                  <a:srgbClr val="000000"/>
                </a:solidFill>
                <a:latin typeface="Times New Roman"/>
              </a:rPr>
              <a:t>The decoder is responsible for upsampling the low-resolution feature maps to match the original input size.</a:t>
            </a:r>
          </a:p>
          <a:p>
            <a:pPr algn="l">
              <a:lnSpc>
                <a:spcPts val="3838"/>
              </a:lnSpc>
            </a:pPr>
            <a:r>
              <a:rPr lang="en-US" sz="2742">
                <a:solidFill>
                  <a:srgbClr val="000000"/>
                </a:solidFill>
                <a:latin typeface="Times New Roman"/>
              </a:rPr>
              <a:t>It consists of repeated blocks of transposed convolutions (upsampling) followed by concatenation with corresponding feature maps from the contracting path</a:t>
            </a:r>
          </a:p>
        </p:txBody>
      </p:sp>
      <p:sp>
        <p:nvSpPr>
          <p:cNvPr id="6" name="TextBox 6"/>
          <p:cNvSpPr txBox="1"/>
          <p:nvPr/>
        </p:nvSpPr>
        <p:spPr>
          <a:xfrm>
            <a:off x="3028885"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UNET ARCHITECTURE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34789" y="1019175"/>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UNET++</a:t>
            </a:r>
          </a:p>
        </p:txBody>
      </p:sp>
      <p:sp>
        <p:nvSpPr>
          <p:cNvPr id="3" name="Freeform 3"/>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2" cstate="print">
              <a:alphaModFix amt="50000"/>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1028700" y="2358389"/>
            <a:ext cx="16321253" cy="6899911"/>
          </a:xfrm>
          <a:prstGeom prst="rect">
            <a:avLst/>
          </a:prstGeom>
        </p:spPr>
        <p:txBody>
          <a:bodyPr lIns="0" tIns="0" rIns="0" bIns="0" rtlCol="0" anchor="t">
            <a:spAutoFit/>
          </a:bodyPr>
          <a:lstStyle/>
          <a:p>
            <a:pPr algn="just">
              <a:lnSpc>
                <a:spcPts val="5179"/>
              </a:lnSpc>
            </a:pPr>
            <a:r>
              <a:rPr lang="en-US" sz="3699">
                <a:solidFill>
                  <a:srgbClr val="000000"/>
                </a:solidFill>
                <a:latin typeface="Times New Roman Bold"/>
              </a:rPr>
              <a:t>UNet++ uses the Dense block ideas from DenseNet to improve U-Net.</a:t>
            </a:r>
          </a:p>
          <a:p>
            <a:pPr algn="l">
              <a:lnSpc>
                <a:spcPts val="4899"/>
              </a:lnSpc>
            </a:pPr>
            <a:endParaRPr/>
          </a:p>
          <a:p>
            <a:pPr algn="l">
              <a:lnSpc>
                <a:spcPts val="4899"/>
              </a:lnSpc>
            </a:pPr>
            <a:r>
              <a:rPr lang="en-US" sz="3499">
                <a:solidFill>
                  <a:srgbClr val="000000"/>
                </a:solidFill>
                <a:latin typeface="Times New Roman"/>
              </a:rPr>
              <a:t>UNet++ differs from the original U-Net in </a:t>
            </a:r>
            <a:r>
              <a:rPr lang="en-US" sz="3499">
                <a:solidFill>
                  <a:srgbClr val="000000"/>
                </a:solidFill>
                <a:latin typeface="Times New Roman Bold"/>
              </a:rPr>
              <a:t>three </a:t>
            </a:r>
            <a:r>
              <a:rPr lang="en-US" sz="3499">
                <a:solidFill>
                  <a:srgbClr val="000000"/>
                </a:solidFill>
                <a:latin typeface="Times New Roman"/>
              </a:rPr>
              <a:t>ways:</a:t>
            </a:r>
          </a:p>
          <a:p>
            <a:pPr algn="l">
              <a:lnSpc>
                <a:spcPts val="4899"/>
              </a:lnSpc>
            </a:pPr>
            <a:endParaRPr/>
          </a:p>
          <a:p>
            <a:pPr algn="l">
              <a:lnSpc>
                <a:spcPts val="4899"/>
              </a:lnSpc>
            </a:pPr>
            <a:r>
              <a:rPr lang="en-US" sz="3499">
                <a:solidFill>
                  <a:srgbClr val="000000"/>
                </a:solidFill>
                <a:latin typeface="Times New Roman Bold"/>
              </a:rPr>
              <a:t>1) having convolution layers on skip pathways, which bridges the semantic gap between encoder and decoder feature maps.</a:t>
            </a:r>
          </a:p>
          <a:p>
            <a:pPr algn="l">
              <a:lnSpc>
                <a:spcPts val="4899"/>
              </a:lnSpc>
            </a:pPr>
            <a:endParaRPr/>
          </a:p>
          <a:p>
            <a:pPr algn="l">
              <a:lnSpc>
                <a:spcPts val="4899"/>
              </a:lnSpc>
            </a:pPr>
            <a:r>
              <a:rPr lang="en-US" sz="3499">
                <a:solidFill>
                  <a:srgbClr val="000000"/>
                </a:solidFill>
                <a:latin typeface="Times New Roman Bold"/>
              </a:rPr>
              <a:t>2) having dense skip connections on skip pathways, which improves gradient flow.</a:t>
            </a:r>
          </a:p>
          <a:p>
            <a:pPr algn="l">
              <a:lnSpc>
                <a:spcPts val="4899"/>
              </a:lnSpc>
            </a:pPr>
            <a:endParaRPr/>
          </a:p>
          <a:p>
            <a:pPr algn="l">
              <a:lnSpc>
                <a:spcPts val="4899"/>
              </a:lnSpc>
            </a:pPr>
            <a:r>
              <a:rPr lang="en-US" sz="3499">
                <a:solidFill>
                  <a:srgbClr val="000000"/>
                </a:solidFill>
                <a:latin typeface="Times New Roman Bold"/>
              </a:rPr>
              <a:t>3) having deep supervision, which enables model pruning and improves or in the worst case achieves comparable performance to using only one loss layer.</a:t>
            </a:r>
          </a:p>
        </p:txBody>
      </p:sp>
      <p:sp>
        <p:nvSpPr>
          <p:cNvPr id="5" name="Freeform 5"/>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4" cstate="print">
              <a:alphaModFix amt="50000"/>
            </a:blip>
            <a:stretch>
              <a:fillRect l="-859" r="-859"/>
            </a:stretch>
          </a:blipFill>
        </p:spPr>
      </p:sp>
      <p:sp>
        <p:nvSpPr>
          <p:cNvPr id="6" name="Freeform 6"/>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5" cstate="print">
              <a:alphaModFix amt="50000"/>
            </a:blip>
            <a:stretch>
              <a:fillRect l="-859" r="-859"/>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513142" flipH="1">
            <a:off x="-4416401" y="1715209"/>
            <a:ext cx="10462469" cy="8696927"/>
          </a:xfrm>
          <a:custGeom>
            <a:avLst/>
            <a:gdLst/>
            <a:ahLst/>
            <a:cxnLst/>
            <a:rect l="l" t="t" r="r" b="b"/>
            <a:pathLst>
              <a:path w="10462469" h="8696927">
                <a:moveTo>
                  <a:pt x="10462469" y="0"/>
                </a:moveTo>
                <a:lnTo>
                  <a:pt x="0" y="0"/>
                </a:lnTo>
                <a:lnTo>
                  <a:pt x="0" y="8696927"/>
                </a:lnTo>
                <a:lnTo>
                  <a:pt x="10462469" y="8696927"/>
                </a:lnTo>
                <a:lnTo>
                  <a:pt x="10462469" y="0"/>
                </a:lnTo>
                <a:close/>
              </a:path>
            </a:pathLst>
          </a:custGeom>
          <a:blipFill>
            <a:blip r:embed="rId2" cstate="print">
              <a:alphaModFix amt="50000"/>
            </a:blip>
            <a:stretch>
              <a:fillRect/>
            </a:stretch>
          </a:blipFill>
        </p:spPr>
      </p:sp>
      <p:sp>
        <p:nvSpPr>
          <p:cNvPr id="3" name="Freeform 3"/>
          <p:cNvSpPr/>
          <p:nvPr/>
        </p:nvSpPr>
        <p:spPr>
          <a:xfrm>
            <a:off x="7358071" y="847888"/>
            <a:ext cx="10390612" cy="6784308"/>
          </a:xfrm>
          <a:custGeom>
            <a:avLst/>
            <a:gdLst/>
            <a:ahLst/>
            <a:cxnLst/>
            <a:rect l="l" t="t" r="r" b="b"/>
            <a:pathLst>
              <a:path w="10390612" h="6784308">
                <a:moveTo>
                  <a:pt x="0" y="0"/>
                </a:moveTo>
                <a:lnTo>
                  <a:pt x="10390612" y="0"/>
                </a:lnTo>
                <a:lnTo>
                  <a:pt x="10390612" y="6784308"/>
                </a:lnTo>
                <a:lnTo>
                  <a:pt x="0" y="6784308"/>
                </a:lnTo>
                <a:lnTo>
                  <a:pt x="0" y="0"/>
                </a:lnTo>
                <a:close/>
              </a:path>
            </a:pathLst>
          </a:custGeom>
          <a:blipFill>
            <a:blip r:embed="rId3" cstate="print"/>
            <a:stretch>
              <a:fillRect l="-4521" r="-4521"/>
            </a:stretch>
          </a:blipFill>
        </p:spPr>
      </p:sp>
      <p:sp>
        <p:nvSpPr>
          <p:cNvPr id="4" name="TextBox 4"/>
          <p:cNvSpPr txBox="1"/>
          <p:nvPr/>
        </p:nvSpPr>
        <p:spPr>
          <a:xfrm>
            <a:off x="166064" y="2844107"/>
            <a:ext cx="8977936" cy="4541637"/>
          </a:xfrm>
          <a:prstGeom prst="rect">
            <a:avLst/>
          </a:prstGeom>
        </p:spPr>
        <p:txBody>
          <a:bodyPr lIns="0" tIns="0" rIns="0" bIns="0" rtlCol="0" anchor="t">
            <a:spAutoFit/>
          </a:bodyPr>
          <a:lstStyle/>
          <a:p>
            <a:pPr marL="700548" lvl="1" indent="-350274" algn="l">
              <a:lnSpc>
                <a:spcPts val="4542"/>
              </a:lnSpc>
              <a:buFont typeface="Arial"/>
              <a:buChar char="•"/>
            </a:pPr>
            <a:r>
              <a:rPr lang="en-US" sz="3244">
                <a:solidFill>
                  <a:srgbClr val="000000"/>
                </a:solidFill>
                <a:latin typeface="TT Commons Pro Bold"/>
              </a:rPr>
              <a:t>UNet++ starts with an encoder sub-network or backbone followed by a decoder sub-network.</a:t>
            </a:r>
          </a:p>
          <a:p>
            <a:pPr algn="l">
              <a:lnSpc>
                <a:spcPts val="4542"/>
              </a:lnSpc>
            </a:pPr>
            <a:endParaRPr/>
          </a:p>
          <a:p>
            <a:pPr marL="700548" lvl="1" indent="-350274" algn="l">
              <a:lnSpc>
                <a:spcPts val="4542"/>
              </a:lnSpc>
              <a:buFont typeface="Arial"/>
              <a:buChar char="•"/>
            </a:pPr>
            <a:r>
              <a:rPr lang="en-US" sz="3244">
                <a:solidFill>
                  <a:srgbClr val="000000"/>
                </a:solidFill>
                <a:latin typeface="TT Commons Pro Bold"/>
              </a:rPr>
              <a:t>There are re-designed skip pathways (green and blue) that connect the two sub-networks and the use of deep supervision (red).</a:t>
            </a:r>
          </a:p>
        </p:txBody>
      </p:sp>
      <p:sp>
        <p:nvSpPr>
          <p:cNvPr id="5" name="TextBox 5"/>
          <p:cNvSpPr txBox="1"/>
          <p:nvPr/>
        </p:nvSpPr>
        <p:spPr>
          <a:xfrm>
            <a:off x="16281425" y="8992903"/>
            <a:ext cx="977875" cy="265397"/>
          </a:xfrm>
          <a:prstGeom prst="rect">
            <a:avLst/>
          </a:prstGeom>
        </p:spPr>
        <p:txBody>
          <a:bodyPr lIns="0" tIns="0" rIns="0" bIns="0" rtlCol="0" anchor="t">
            <a:spAutoFit/>
          </a:bodyPr>
          <a:lstStyle/>
          <a:p>
            <a:pPr marL="0" lvl="0" indent="0" algn="r">
              <a:lnSpc>
                <a:spcPts val="2080"/>
              </a:lnSpc>
              <a:spcBef>
                <a:spcPct val="0"/>
              </a:spcBef>
            </a:pPr>
            <a:r>
              <a:rPr lang="en-US" sz="1600">
                <a:solidFill>
                  <a:srgbClr val="000000"/>
                </a:solidFill>
                <a:latin typeface="Helios Extended"/>
              </a:rPr>
              <a:t>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2" cstate="print">
              <a:alphaModFix amt="50000"/>
            </a:blip>
            <a:stretch>
              <a:fillRect l="-859" r="-859"/>
            </a:stretch>
          </a:blipFill>
        </p:spPr>
      </p:sp>
      <p:sp>
        <p:nvSpPr>
          <p:cNvPr id="3" name="Freeform 3"/>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3" cstate="print">
              <a:alphaModFix amt="50000"/>
            </a:blip>
            <a:stretch>
              <a:fillRect l="-859" r="-859"/>
            </a:stretch>
          </a:blipFill>
        </p:spPr>
      </p:sp>
      <p:sp>
        <p:nvSpPr>
          <p:cNvPr id="4" name="Freeform 4"/>
          <p:cNvSpPr/>
          <p:nvPr/>
        </p:nvSpPr>
        <p:spPr>
          <a:xfrm rot="-1625759">
            <a:off x="10899550" y="-3030637"/>
            <a:ext cx="9495369" cy="7717145"/>
          </a:xfrm>
          <a:custGeom>
            <a:avLst/>
            <a:gdLst/>
            <a:ahLst/>
            <a:cxnLst/>
            <a:rect l="l" t="t" r="r" b="b"/>
            <a:pathLst>
              <a:path w="9495369" h="7717145">
                <a:moveTo>
                  <a:pt x="0" y="0"/>
                </a:moveTo>
                <a:lnTo>
                  <a:pt x="9495368" y="0"/>
                </a:lnTo>
                <a:lnTo>
                  <a:pt x="9495368" y="7717145"/>
                </a:lnTo>
                <a:lnTo>
                  <a:pt x="0" y="7717145"/>
                </a:lnTo>
                <a:lnTo>
                  <a:pt x="0" y="0"/>
                </a:lnTo>
                <a:close/>
              </a:path>
            </a:pathLst>
          </a:custGeom>
          <a:blipFill>
            <a:blip r:embed="rId4" cstate="print">
              <a:alphaModFix amt="50000"/>
              <a:extLst>
                <a:ext uri="{96DAC541-7B7A-43D3-8B79-37D633B846F1}">
                  <asvg:svgBlip xmlns:asvg="http://schemas.microsoft.com/office/drawing/2016/SVG/main" xmlns="" r:embed="rId5"/>
                </a:ext>
              </a:extLst>
            </a:blip>
            <a:stretch>
              <a:fillRect/>
            </a:stretch>
          </a:blipFill>
        </p:spPr>
      </p:sp>
      <p:grpSp>
        <p:nvGrpSpPr>
          <p:cNvPr id="5" name="Group 5"/>
          <p:cNvGrpSpPr/>
          <p:nvPr/>
        </p:nvGrpSpPr>
        <p:grpSpPr>
          <a:xfrm>
            <a:off x="2288500" y="1861599"/>
            <a:ext cx="14749241" cy="6563802"/>
            <a:chOff x="0" y="0"/>
            <a:chExt cx="19665655" cy="8751736"/>
          </a:xfrm>
        </p:grpSpPr>
        <p:sp>
          <p:nvSpPr>
            <p:cNvPr id="6" name="TextBox 6"/>
            <p:cNvSpPr txBox="1"/>
            <p:nvPr/>
          </p:nvSpPr>
          <p:spPr>
            <a:xfrm>
              <a:off x="0" y="3751287"/>
              <a:ext cx="19665655" cy="5000449"/>
            </a:xfrm>
            <a:prstGeom prst="rect">
              <a:avLst/>
            </a:prstGeom>
          </p:spPr>
          <p:txBody>
            <a:bodyPr lIns="0" tIns="0" rIns="0" bIns="0" rtlCol="0" anchor="t">
              <a:spAutoFit/>
            </a:bodyPr>
            <a:lstStyle/>
            <a:p>
              <a:pPr algn="l">
                <a:lnSpc>
                  <a:spcPts val="4207"/>
                </a:lnSpc>
              </a:pPr>
              <a:r>
                <a:rPr lang="en-US" sz="3005">
                  <a:solidFill>
                    <a:srgbClr val="000000"/>
                  </a:solidFill>
                  <a:latin typeface="Times New Roman Bold"/>
                </a:rPr>
                <a:t>Project Description:</a:t>
              </a:r>
              <a:r>
                <a:rPr lang="en-US" sz="3005">
                  <a:solidFill>
                    <a:srgbClr val="000000"/>
                  </a:solidFill>
                  <a:latin typeface="Times New Roman"/>
                </a:rPr>
                <a:t> Computed tomography (CT) is the preferred imaging method for diagnosing COVID-19 pneumonia. The proposed project aims to construct a system based on deep learning for detecting COVID-19 pneumonia on high resolution CT for its cost effectiveness over RTPCR test. In this project a model based approach is to be adopted on top of powerful training algorithms for medical image segmentation and identification. To train the model CT images may be randomly chosen from the available dataset. A survey work may be performed among the available network architectures related to this work</a:t>
              </a:r>
            </a:p>
          </p:txBody>
        </p:sp>
        <p:sp>
          <p:nvSpPr>
            <p:cNvPr id="7" name="TextBox 7"/>
            <p:cNvSpPr txBox="1"/>
            <p:nvPr/>
          </p:nvSpPr>
          <p:spPr>
            <a:xfrm>
              <a:off x="0" y="-47625"/>
              <a:ext cx="19665655" cy="3798435"/>
            </a:xfrm>
            <a:prstGeom prst="rect">
              <a:avLst/>
            </a:prstGeom>
          </p:spPr>
          <p:txBody>
            <a:bodyPr lIns="0" tIns="0" rIns="0" bIns="0" rtlCol="0" anchor="t">
              <a:spAutoFit/>
            </a:bodyPr>
            <a:lstStyle/>
            <a:p>
              <a:pPr algn="just">
                <a:lnSpc>
                  <a:spcPts val="4404"/>
                </a:lnSpc>
              </a:pPr>
              <a:r>
                <a:rPr lang="en-US" sz="4004">
                  <a:solidFill>
                    <a:srgbClr val="000000"/>
                  </a:solidFill>
                  <a:latin typeface="Times New Roman Bold"/>
                </a:rPr>
                <a:t>PROJECT TITLE: DEEP LEARNING METHOD TO DETECT INFECTION CAUSED BY “NOVEL CORONA VIRUS PNEUMONIA” FROM HIGH RESOLUTION CT IMAGES. </a:t>
              </a:r>
            </a:p>
            <a:p>
              <a:pPr algn="just">
                <a:lnSpc>
                  <a:spcPts val="4404"/>
                </a:lnSpc>
              </a:pPr>
              <a:endParaRPr/>
            </a:p>
            <a:p>
              <a:pPr algn="just">
                <a:lnSpc>
                  <a:spcPts val="4404"/>
                </a:lnSpc>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2" cstate="print">
              <a:alphaModFix amt="50000"/>
            </a:blip>
            <a:stretch>
              <a:fillRect l="-859" r="-859"/>
            </a:stretch>
          </a:blipFill>
        </p:spPr>
      </p:sp>
      <p:sp>
        <p:nvSpPr>
          <p:cNvPr id="3" name="Freeform 3"/>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3" cstate="print">
              <a:alphaModFix amt="50000"/>
            </a:blip>
            <a:stretch>
              <a:fillRect l="-859" r="-859"/>
            </a:stretch>
          </a:blipFill>
        </p:spPr>
      </p:sp>
      <p:sp>
        <p:nvSpPr>
          <p:cNvPr id="4" name="TextBox 4"/>
          <p:cNvSpPr txBox="1"/>
          <p:nvPr/>
        </p:nvSpPr>
        <p:spPr>
          <a:xfrm>
            <a:off x="3028885"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PREVIOUS RELEVANT WORK</a:t>
            </a:r>
          </a:p>
        </p:txBody>
      </p:sp>
      <p:sp>
        <p:nvSpPr>
          <p:cNvPr id="5" name="TextBox 5"/>
          <p:cNvSpPr txBox="1"/>
          <p:nvPr/>
        </p:nvSpPr>
        <p:spPr>
          <a:xfrm>
            <a:off x="1146646" y="1613560"/>
            <a:ext cx="15994707" cy="3070098"/>
          </a:xfrm>
          <a:prstGeom prst="rect">
            <a:avLst/>
          </a:prstGeom>
        </p:spPr>
        <p:txBody>
          <a:bodyPr lIns="0" tIns="0" rIns="0" bIns="0" rtlCol="0" anchor="t">
            <a:spAutoFit/>
          </a:bodyPr>
          <a:lstStyle/>
          <a:p>
            <a:pPr algn="l">
              <a:lnSpc>
                <a:spcPts val="4031"/>
              </a:lnSpc>
            </a:pPr>
            <a:r>
              <a:rPr lang="en-US" sz="2879">
                <a:solidFill>
                  <a:srgbClr val="000000"/>
                </a:solidFill>
                <a:latin typeface="Times New Roman"/>
              </a:rPr>
              <a:t>Computed tomography (CT) is the preferred imaging method for diagnosing 2019 novel coronavirus</a:t>
            </a:r>
          </a:p>
          <a:p>
            <a:pPr algn="l">
              <a:lnSpc>
                <a:spcPts val="4031"/>
              </a:lnSpc>
            </a:pPr>
            <a:r>
              <a:rPr lang="en-US" sz="2879">
                <a:solidFill>
                  <a:srgbClr val="000000"/>
                </a:solidFill>
                <a:latin typeface="Times New Roman"/>
              </a:rPr>
              <a:t>(COVID19) pneumonia. We aimed to construct a system based on deep learning for detecting COVID-</a:t>
            </a:r>
          </a:p>
          <a:p>
            <a:pPr algn="l">
              <a:lnSpc>
                <a:spcPts val="4031"/>
              </a:lnSpc>
            </a:pPr>
            <a:r>
              <a:rPr lang="en-US" sz="2879">
                <a:solidFill>
                  <a:srgbClr val="000000"/>
                </a:solidFill>
                <a:latin typeface="Times New Roman"/>
              </a:rPr>
              <a:t>19 pneumonia on high resolution CT. For model development and validation, 46,096 anonymous</a:t>
            </a:r>
          </a:p>
          <a:p>
            <a:pPr algn="l">
              <a:lnSpc>
                <a:spcPts val="4031"/>
              </a:lnSpc>
            </a:pPr>
            <a:r>
              <a:rPr lang="en-US" sz="2879">
                <a:solidFill>
                  <a:srgbClr val="000000"/>
                </a:solidFill>
                <a:latin typeface="Times New Roman"/>
              </a:rPr>
              <a:t>images from 106 admitted patients, including 51 patients of laboratory confrmed COVID-19</a:t>
            </a:r>
          </a:p>
          <a:p>
            <a:pPr algn="l">
              <a:lnSpc>
                <a:spcPts val="4031"/>
              </a:lnSpc>
            </a:pPr>
            <a:r>
              <a:rPr lang="en-US" sz="2879">
                <a:solidFill>
                  <a:srgbClr val="000000"/>
                </a:solidFill>
                <a:latin typeface="Times New Roman"/>
              </a:rPr>
              <a:t>pneumonia and 55 control patients of other diseases in Renmin Hospital of Wuhan University</a:t>
            </a:r>
          </a:p>
          <a:p>
            <a:pPr algn="l">
              <a:lnSpc>
                <a:spcPts val="4031"/>
              </a:lnSpc>
            </a:pPr>
            <a:r>
              <a:rPr lang="en-US" sz="2879">
                <a:solidFill>
                  <a:srgbClr val="000000"/>
                </a:solidFill>
                <a:latin typeface="Times New Roman"/>
              </a:rPr>
              <a:t>were retrospectively collected.</a:t>
            </a:r>
          </a:p>
        </p:txBody>
      </p:sp>
      <p:sp>
        <p:nvSpPr>
          <p:cNvPr id="6" name="Freeform 6"/>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4" cstate="print">
              <a:alphaModFix amt="50000"/>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2" cstate="print">
              <a:alphaModFix amt="50000"/>
            </a:blip>
            <a:stretch>
              <a:fillRect l="-859" r="-859"/>
            </a:stretch>
          </a:blipFill>
        </p:spPr>
      </p:sp>
      <p:sp>
        <p:nvSpPr>
          <p:cNvPr id="3" name="Freeform 3"/>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3" cstate="print">
              <a:alphaModFix amt="50000"/>
            </a:blip>
            <a:stretch>
              <a:fillRect l="-859" r="-859"/>
            </a:stretch>
          </a:blipFill>
        </p:spPr>
      </p:sp>
      <p:sp>
        <p:nvSpPr>
          <p:cNvPr id="4" name="TextBox 4"/>
          <p:cNvSpPr txBox="1"/>
          <p:nvPr/>
        </p:nvSpPr>
        <p:spPr>
          <a:xfrm>
            <a:off x="3028885"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DATA SET</a:t>
            </a:r>
          </a:p>
        </p:txBody>
      </p:sp>
      <p:sp>
        <p:nvSpPr>
          <p:cNvPr id="5" name="TextBox 5"/>
          <p:cNvSpPr txBox="1"/>
          <p:nvPr/>
        </p:nvSpPr>
        <p:spPr>
          <a:xfrm>
            <a:off x="1146646" y="1613560"/>
            <a:ext cx="15994707" cy="4079748"/>
          </a:xfrm>
          <a:prstGeom prst="rect">
            <a:avLst/>
          </a:prstGeom>
        </p:spPr>
        <p:txBody>
          <a:bodyPr lIns="0" tIns="0" rIns="0" bIns="0" rtlCol="0" anchor="t">
            <a:spAutoFit/>
          </a:bodyPr>
          <a:lstStyle/>
          <a:p>
            <a:pPr algn="l">
              <a:lnSpc>
                <a:spcPts val="4031"/>
              </a:lnSpc>
            </a:pPr>
            <a:r>
              <a:rPr lang="en-US" sz="2879">
                <a:solidFill>
                  <a:srgbClr val="000000"/>
                </a:solidFill>
                <a:latin typeface="Times New Roman"/>
              </a:rPr>
              <a:t>Computed tomography (CT) is the preferred imaging method for diagnosing 2019 novel coronavirus</a:t>
            </a:r>
          </a:p>
          <a:p>
            <a:pPr algn="l">
              <a:lnSpc>
                <a:spcPts val="4031"/>
              </a:lnSpc>
            </a:pPr>
            <a:endParaRPr/>
          </a:p>
          <a:p>
            <a:pPr algn="l">
              <a:lnSpc>
                <a:spcPts val="4031"/>
              </a:lnSpc>
            </a:pPr>
            <a:r>
              <a:rPr lang="en-US" sz="2879">
                <a:solidFill>
                  <a:srgbClr val="000000"/>
                </a:solidFill>
                <a:latin typeface="Times New Roman"/>
              </a:rPr>
              <a:t>(COVID19) pneumonia. We aimed to construct a system based on deep learning for detecting COVID-</a:t>
            </a:r>
          </a:p>
          <a:p>
            <a:pPr algn="l">
              <a:lnSpc>
                <a:spcPts val="4031"/>
              </a:lnSpc>
            </a:pPr>
            <a:r>
              <a:rPr lang="en-US" sz="2879">
                <a:solidFill>
                  <a:srgbClr val="000000"/>
                </a:solidFill>
                <a:latin typeface="Times New Roman"/>
              </a:rPr>
              <a:t>19 pneumonia on high resolution CT. For model development and validation, 46,096 anonymous</a:t>
            </a:r>
          </a:p>
          <a:p>
            <a:pPr algn="l">
              <a:lnSpc>
                <a:spcPts val="4031"/>
              </a:lnSpc>
            </a:pPr>
            <a:endParaRPr/>
          </a:p>
          <a:p>
            <a:pPr algn="l">
              <a:lnSpc>
                <a:spcPts val="4031"/>
              </a:lnSpc>
            </a:pPr>
            <a:r>
              <a:rPr lang="en-US" sz="2879">
                <a:solidFill>
                  <a:srgbClr val="000000"/>
                </a:solidFill>
                <a:latin typeface="Times New Roman"/>
              </a:rPr>
              <a:t>images from 106 admitted patients, including 51 patients of laboratory confrmed COVID-19</a:t>
            </a:r>
          </a:p>
          <a:p>
            <a:pPr algn="l">
              <a:lnSpc>
                <a:spcPts val="4031"/>
              </a:lnSpc>
            </a:pPr>
            <a:r>
              <a:rPr lang="en-US" sz="2879">
                <a:solidFill>
                  <a:srgbClr val="000000"/>
                </a:solidFill>
                <a:latin typeface="Times New Roman"/>
              </a:rPr>
              <a:t>pneumonia and 55 control patients of other diseases in Renmin Hospital of Wuhan University</a:t>
            </a:r>
          </a:p>
          <a:p>
            <a:pPr algn="l">
              <a:lnSpc>
                <a:spcPts val="4031"/>
              </a:lnSpc>
            </a:pPr>
            <a:r>
              <a:rPr lang="en-US" sz="2879">
                <a:solidFill>
                  <a:srgbClr val="000000"/>
                </a:solidFill>
                <a:latin typeface="Times New Roman"/>
              </a:rPr>
              <a:t>were retrospectively collected.</a:t>
            </a:r>
          </a:p>
        </p:txBody>
      </p:sp>
      <p:sp>
        <p:nvSpPr>
          <p:cNvPr id="6" name="Freeform 6"/>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4" cstate="print">
              <a:alphaModFix amt="50000"/>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2" cstate="print">
              <a:alphaModFix amt="50000"/>
            </a:blip>
            <a:stretch>
              <a:fillRect l="-859" r="-859"/>
            </a:stretch>
          </a:blipFill>
        </p:spPr>
      </p:sp>
      <p:sp>
        <p:nvSpPr>
          <p:cNvPr id="3" name="Freeform 3"/>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3" cstate="print">
              <a:alphaModFix amt="50000"/>
            </a:blip>
            <a:stretch>
              <a:fillRect l="-859" r="-859"/>
            </a:stretch>
          </a:blipFill>
        </p:spPr>
      </p:sp>
      <p:sp>
        <p:nvSpPr>
          <p:cNvPr id="4" name="TextBox 4"/>
          <p:cNvSpPr txBox="1"/>
          <p:nvPr/>
        </p:nvSpPr>
        <p:spPr>
          <a:xfrm>
            <a:off x="3028885"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PREVIOUS REEVANT WORK</a:t>
            </a:r>
          </a:p>
        </p:txBody>
      </p:sp>
      <p:sp>
        <p:nvSpPr>
          <p:cNvPr id="5" name="TextBox 5"/>
          <p:cNvSpPr txBox="1"/>
          <p:nvPr/>
        </p:nvSpPr>
        <p:spPr>
          <a:xfrm>
            <a:off x="1146646" y="1604035"/>
            <a:ext cx="16112654" cy="2217293"/>
          </a:xfrm>
          <a:prstGeom prst="rect">
            <a:avLst/>
          </a:prstGeom>
        </p:spPr>
        <p:txBody>
          <a:bodyPr lIns="0" tIns="0" rIns="0" bIns="0" rtlCol="0" anchor="t">
            <a:spAutoFit/>
          </a:bodyPr>
          <a:lstStyle/>
          <a:p>
            <a:pPr algn="l">
              <a:lnSpc>
                <a:spcPts val="4311"/>
              </a:lnSpc>
            </a:pPr>
            <a:r>
              <a:rPr lang="en-US" sz="3079">
                <a:solidFill>
                  <a:srgbClr val="000000"/>
                </a:solidFill>
                <a:latin typeface="Times New Roman"/>
              </a:rPr>
              <a:t>Training algorithm. Tis work is built on the top of UNet++, a novel and powerful architecture for medical image segmentation19, for the identifcation. Resnet-50 was used as backbone of UNet++ as previously described20. ResNet-5021 was pretrained using ImageNet dataset22, and all the pre-training parameters of ResNet-50 are loaded to UNet++.</a:t>
            </a:r>
          </a:p>
        </p:txBody>
      </p:sp>
      <p:sp>
        <p:nvSpPr>
          <p:cNvPr id="6" name="Freeform 6"/>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4" cstate="print">
              <a:alphaModFix amt="50000"/>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9123" y="7695254"/>
            <a:ext cx="18391730" cy="4043490"/>
            <a:chOff x="0" y="0"/>
            <a:chExt cx="24522307" cy="5391320"/>
          </a:xfrm>
        </p:grpSpPr>
        <p:sp>
          <p:nvSpPr>
            <p:cNvPr id="3" name="Freeform 3"/>
            <p:cNvSpPr/>
            <p:nvPr/>
          </p:nvSpPr>
          <p:spPr>
            <a:xfrm rot="-10736442">
              <a:off x="46590" y="116874"/>
              <a:ext cx="12691504" cy="5157572"/>
            </a:xfrm>
            <a:custGeom>
              <a:avLst/>
              <a:gdLst/>
              <a:ahLst/>
              <a:cxnLst/>
              <a:rect l="l" t="t" r="r" b="b"/>
              <a:pathLst>
                <a:path w="12691504" h="5157572">
                  <a:moveTo>
                    <a:pt x="0" y="0"/>
                  </a:moveTo>
                  <a:lnTo>
                    <a:pt x="12691504" y="0"/>
                  </a:lnTo>
                  <a:lnTo>
                    <a:pt x="12691504" y="5157572"/>
                  </a:lnTo>
                  <a:lnTo>
                    <a:pt x="0" y="5157572"/>
                  </a:lnTo>
                  <a:lnTo>
                    <a:pt x="0" y="0"/>
                  </a:lnTo>
                  <a:close/>
                </a:path>
              </a:pathLst>
            </a:custGeom>
            <a:blipFill>
              <a:blip r:embed="rId2" cstate="print">
                <a:alphaModFix amt="50000"/>
              </a:blip>
              <a:stretch>
                <a:fillRect t="-104550"/>
              </a:stretch>
            </a:blipFill>
          </p:spPr>
        </p:sp>
        <p:sp>
          <p:nvSpPr>
            <p:cNvPr id="4" name="Freeform 4"/>
            <p:cNvSpPr/>
            <p:nvPr/>
          </p:nvSpPr>
          <p:spPr>
            <a:xfrm rot="-10736442" flipH="1">
              <a:off x="7240418" y="116874"/>
              <a:ext cx="12691504" cy="5157572"/>
            </a:xfrm>
            <a:custGeom>
              <a:avLst/>
              <a:gdLst/>
              <a:ahLst/>
              <a:cxnLst/>
              <a:rect l="l" t="t" r="r" b="b"/>
              <a:pathLst>
                <a:path w="12691504" h="5157572">
                  <a:moveTo>
                    <a:pt x="12691504" y="0"/>
                  </a:moveTo>
                  <a:lnTo>
                    <a:pt x="0" y="0"/>
                  </a:lnTo>
                  <a:lnTo>
                    <a:pt x="0" y="5157572"/>
                  </a:lnTo>
                  <a:lnTo>
                    <a:pt x="12691504" y="5157572"/>
                  </a:lnTo>
                  <a:lnTo>
                    <a:pt x="12691504" y="0"/>
                  </a:lnTo>
                  <a:close/>
                </a:path>
              </a:pathLst>
            </a:custGeom>
            <a:blipFill>
              <a:blip r:embed="rId2" cstate="print">
                <a:alphaModFix amt="50000"/>
              </a:blip>
              <a:stretch>
                <a:fillRect t="-104550"/>
              </a:stretch>
            </a:blipFill>
          </p:spPr>
        </p:sp>
        <p:sp>
          <p:nvSpPr>
            <p:cNvPr id="5" name="Freeform 5"/>
            <p:cNvSpPr/>
            <p:nvPr/>
          </p:nvSpPr>
          <p:spPr>
            <a:xfrm rot="-10736442">
              <a:off x="11784213" y="116874"/>
              <a:ext cx="12691504" cy="5157572"/>
            </a:xfrm>
            <a:custGeom>
              <a:avLst/>
              <a:gdLst/>
              <a:ahLst/>
              <a:cxnLst/>
              <a:rect l="l" t="t" r="r" b="b"/>
              <a:pathLst>
                <a:path w="12691504" h="5157572">
                  <a:moveTo>
                    <a:pt x="0" y="0"/>
                  </a:moveTo>
                  <a:lnTo>
                    <a:pt x="12691504" y="0"/>
                  </a:lnTo>
                  <a:lnTo>
                    <a:pt x="12691504" y="5157572"/>
                  </a:lnTo>
                  <a:lnTo>
                    <a:pt x="0" y="5157572"/>
                  </a:lnTo>
                  <a:lnTo>
                    <a:pt x="0" y="0"/>
                  </a:lnTo>
                  <a:close/>
                </a:path>
              </a:pathLst>
            </a:custGeom>
            <a:blipFill>
              <a:blip r:embed="rId2" cstate="print">
                <a:alphaModFix amt="50000"/>
              </a:blip>
              <a:stretch>
                <a:fillRect t="-104550"/>
              </a:stretch>
            </a:blipFill>
          </p:spPr>
        </p:sp>
      </p:grpSp>
      <p:sp>
        <p:nvSpPr>
          <p:cNvPr id="6" name="Freeform 6"/>
          <p:cNvSpPr/>
          <p:nvPr/>
        </p:nvSpPr>
        <p:spPr>
          <a:xfrm>
            <a:off x="2734464" y="285001"/>
            <a:ext cx="12819073" cy="9716999"/>
          </a:xfrm>
          <a:custGeom>
            <a:avLst/>
            <a:gdLst/>
            <a:ahLst/>
            <a:cxnLst/>
            <a:rect l="l" t="t" r="r" b="b"/>
            <a:pathLst>
              <a:path w="12819073" h="9716999">
                <a:moveTo>
                  <a:pt x="0" y="0"/>
                </a:moveTo>
                <a:lnTo>
                  <a:pt x="12819072" y="0"/>
                </a:lnTo>
                <a:lnTo>
                  <a:pt x="12819072" y="9716998"/>
                </a:lnTo>
                <a:lnTo>
                  <a:pt x="0" y="9716998"/>
                </a:lnTo>
                <a:lnTo>
                  <a:pt x="0" y="0"/>
                </a:lnTo>
                <a:close/>
              </a:path>
            </a:pathLst>
          </a:custGeom>
          <a:blipFill>
            <a:blip r:embed="rId3" cstate="print"/>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2" cstate="print">
              <a:alphaModFix amt="50000"/>
            </a:blip>
            <a:stretch>
              <a:fillRect l="-859" r="-859"/>
            </a:stretch>
          </a:blipFill>
        </p:spPr>
      </p:sp>
      <p:sp>
        <p:nvSpPr>
          <p:cNvPr id="3" name="Freeform 3"/>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3" cstate="print">
              <a:alphaModFix amt="50000"/>
            </a:blip>
            <a:stretch>
              <a:fillRect l="-859" r="-859"/>
            </a:stretch>
          </a:blipFill>
        </p:spPr>
      </p:sp>
      <p:sp>
        <p:nvSpPr>
          <p:cNvPr id="4" name="Freeform 4"/>
          <p:cNvSpPr/>
          <p:nvPr/>
        </p:nvSpPr>
        <p:spPr>
          <a:xfrm>
            <a:off x="2930770" y="468429"/>
            <a:ext cx="12388360" cy="7223903"/>
          </a:xfrm>
          <a:custGeom>
            <a:avLst/>
            <a:gdLst/>
            <a:ahLst/>
            <a:cxnLst/>
            <a:rect l="l" t="t" r="r" b="b"/>
            <a:pathLst>
              <a:path w="12388360" h="7223903">
                <a:moveTo>
                  <a:pt x="0" y="0"/>
                </a:moveTo>
                <a:lnTo>
                  <a:pt x="12388360" y="0"/>
                </a:lnTo>
                <a:lnTo>
                  <a:pt x="12388360" y="7223903"/>
                </a:lnTo>
                <a:lnTo>
                  <a:pt x="0" y="7223903"/>
                </a:lnTo>
                <a:lnTo>
                  <a:pt x="0" y="0"/>
                </a:lnTo>
                <a:close/>
              </a:path>
            </a:pathLst>
          </a:custGeom>
          <a:blipFill>
            <a:blip r:embed="rId4" cstate="print"/>
            <a:stretch>
              <a:fillRect/>
            </a:stretch>
          </a:blipFill>
        </p:spPr>
      </p:sp>
      <p:sp>
        <p:nvSpPr>
          <p:cNvPr id="5" name="TextBox 5"/>
          <p:cNvSpPr txBox="1"/>
          <p:nvPr/>
        </p:nvSpPr>
        <p:spPr>
          <a:xfrm>
            <a:off x="2949820" y="8091804"/>
            <a:ext cx="12388360" cy="1166496"/>
          </a:xfrm>
          <a:prstGeom prst="rect">
            <a:avLst/>
          </a:prstGeom>
        </p:spPr>
        <p:txBody>
          <a:bodyPr lIns="0" tIns="0" rIns="0" bIns="0" rtlCol="0" anchor="t">
            <a:spAutoFit/>
          </a:bodyPr>
          <a:lstStyle/>
          <a:p>
            <a:pPr algn="l">
              <a:lnSpc>
                <a:spcPts val="4479"/>
              </a:lnSpc>
              <a:spcBef>
                <a:spcPct val="0"/>
              </a:spcBef>
            </a:pPr>
            <a:r>
              <a:rPr lang="en-US" sz="3199">
                <a:solidFill>
                  <a:srgbClr val="000000"/>
                </a:solidFill>
                <a:latin typeface="Times New Roman"/>
              </a:rPr>
              <a:t>Figure - Workfow diagram for the development and evaluation of the model for detecting COVID19 pneumonia.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36248" y="7695254"/>
            <a:ext cx="12996359" cy="4043490"/>
            <a:chOff x="0" y="0"/>
            <a:chExt cx="17328479" cy="5391320"/>
          </a:xfrm>
        </p:grpSpPr>
        <p:sp>
          <p:nvSpPr>
            <p:cNvPr id="3" name="Freeform 3"/>
            <p:cNvSpPr/>
            <p:nvPr/>
          </p:nvSpPr>
          <p:spPr>
            <a:xfrm rot="-10736442" flipH="1">
              <a:off x="46590" y="116874"/>
              <a:ext cx="12691504" cy="5157572"/>
            </a:xfrm>
            <a:custGeom>
              <a:avLst/>
              <a:gdLst/>
              <a:ahLst/>
              <a:cxnLst/>
              <a:rect l="l" t="t" r="r" b="b"/>
              <a:pathLst>
                <a:path w="12691504" h="5157572">
                  <a:moveTo>
                    <a:pt x="12691504" y="0"/>
                  </a:moveTo>
                  <a:lnTo>
                    <a:pt x="0" y="0"/>
                  </a:lnTo>
                  <a:lnTo>
                    <a:pt x="0" y="5157572"/>
                  </a:lnTo>
                  <a:lnTo>
                    <a:pt x="12691504" y="5157572"/>
                  </a:lnTo>
                  <a:lnTo>
                    <a:pt x="12691504" y="0"/>
                  </a:lnTo>
                  <a:close/>
                </a:path>
              </a:pathLst>
            </a:custGeom>
            <a:blipFill>
              <a:blip r:embed="rId2" cstate="print">
                <a:alphaModFix amt="50000"/>
              </a:blip>
              <a:stretch>
                <a:fillRect t="-104550"/>
              </a:stretch>
            </a:blipFill>
          </p:spPr>
        </p:sp>
        <p:sp>
          <p:nvSpPr>
            <p:cNvPr id="4" name="Freeform 4"/>
            <p:cNvSpPr/>
            <p:nvPr/>
          </p:nvSpPr>
          <p:spPr>
            <a:xfrm rot="-10736442">
              <a:off x="4590385" y="116874"/>
              <a:ext cx="12691504" cy="5157572"/>
            </a:xfrm>
            <a:custGeom>
              <a:avLst/>
              <a:gdLst/>
              <a:ahLst/>
              <a:cxnLst/>
              <a:rect l="l" t="t" r="r" b="b"/>
              <a:pathLst>
                <a:path w="12691504" h="5157572">
                  <a:moveTo>
                    <a:pt x="0" y="0"/>
                  </a:moveTo>
                  <a:lnTo>
                    <a:pt x="12691504" y="0"/>
                  </a:lnTo>
                  <a:lnTo>
                    <a:pt x="12691504" y="5157572"/>
                  </a:lnTo>
                  <a:lnTo>
                    <a:pt x="0" y="5157572"/>
                  </a:lnTo>
                  <a:lnTo>
                    <a:pt x="0" y="0"/>
                  </a:lnTo>
                  <a:close/>
                </a:path>
              </a:pathLst>
            </a:custGeom>
            <a:blipFill>
              <a:blip r:embed="rId2" cstate="print">
                <a:alphaModFix amt="50000"/>
              </a:blip>
              <a:stretch>
                <a:fillRect t="-104550"/>
              </a:stretch>
            </a:blipFill>
          </p:spPr>
        </p:sp>
      </p:grpSp>
      <p:sp>
        <p:nvSpPr>
          <p:cNvPr id="5" name="Freeform 5"/>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3" cstate="print">
              <a:alphaModFix amt="50000"/>
            </a:blip>
            <a:stretch>
              <a:fillRect l="-859" r="-859"/>
            </a:stretch>
          </a:blipFill>
        </p:spPr>
      </p:sp>
      <p:sp>
        <p:nvSpPr>
          <p:cNvPr id="6" name="Freeform 6"/>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4" cstate="print">
              <a:alphaModFix amt="50000"/>
            </a:blip>
            <a:stretch>
              <a:fillRect l="-859" r="-859"/>
            </a:stretch>
          </a:blipFill>
        </p:spPr>
      </p:sp>
      <p:sp>
        <p:nvSpPr>
          <p:cNvPr id="7" name="TextBox 7"/>
          <p:cNvSpPr txBox="1"/>
          <p:nvPr/>
        </p:nvSpPr>
        <p:spPr>
          <a:xfrm>
            <a:off x="3028885"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PREVIOUS REEVANT WORK</a:t>
            </a:r>
          </a:p>
        </p:txBody>
      </p:sp>
      <p:sp>
        <p:nvSpPr>
          <p:cNvPr id="8" name="TextBox 8"/>
          <p:cNvSpPr txBox="1"/>
          <p:nvPr/>
        </p:nvSpPr>
        <p:spPr>
          <a:xfrm>
            <a:off x="1087673" y="1801241"/>
            <a:ext cx="16112654" cy="5474843"/>
          </a:xfrm>
          <a:prstGeom prst="rect">
            <a:avLst/>
          </a:prstGeom>
        </p:spPr>
        <p:txBody>
          <a:bodyPr lIns="0" tIns="0" rIns="0" bIns="0" rtlCol="0" anchor="t">
            <a:spAutoFit/>
          </a:bodyPr>
          <a:lstStyle/>
          <a:p>
            <a:pPr algn="l">
              <a:lnSpc>
                <a:spcPts val="4311"/>
              </a:lnSpc>
            </a:pPr>
            <a:r>
              <a:rPr lang="en-US" sz="3079">
                <a:solidFill>
                  <a:srgbClr val="000000"/>
                </a:solidFill>
                <a:latin typeface="Times New Roman"/>
              </a:rPr>
              <a:t>Comparison between the efficiency of radiologist with or without the assistance of AI. In the</a:t>
            </a:r>
          </a:p>
          <a:p>
            <a:pPr algn="l">
              <a:lnSpc>
                <a:spcPts val="4311"/>
              </a:lnSpc>
            </a:pPr>
            <a:r>
              <a:rPr lang="en-US" sz="3079">
                <a:solidFill>
                  <a:srgbClr val="000000"/>
                </a:solidFill>
                <a:latin typeface="Times New Roman"/>
              </a:rPr>
              <a:t>frst time the expert radiologist read CT scan images of the 27 prospective patients, the average reading time forhim to determine whether each patient has viral pneumonia was 116.12 s per case (IQR 85.69–118.17). </a:t>
            </a:r>
          </a:p>
          <a:p>
            <a:pPr algn="l">
              <a:lnSpc>
                <a:spcPts val="4311"/>
              </a:lnSpc>
            </a:pPr>
            <a:endParaRPr/>
          </a:p>
          <a:p>
            <a:pPr algn="l">
              <a:lnSpc>
                <a:spcPts val="4311"/>
              </a:lnSpc>
            </a:pPr>
            <a:r>
              <a:rPr lang="en-US" sz="3079">
                <a:solidFill>
                  <a:srgbClr val="000000"/>
                </a:solidFill>
                <a:latin typeface="Times New Roman"/>
              </a:rPr>
              <a:t>After 10 days of wash out period, the same expert radiologist re-read the CT images of the 27 prospective patients with the assistance of the AI model. Te results for determining whether each patient has viral pneumonia were not changed, while the average reading time of the expert was greatly decreased by 65%. Tis indicates that the efciency of radiologist could be greatly improved with the assistance of AI.</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985613">
            <a:off x="10133456" y="-6337201"/>
            <a:ext cx="12729176" cy="10581128"/>
          </a:xfrm>
          <a:custGeom>
            <a:avLst/>
            <a:gdLst/>
            <a:ahLst/>
            <a:cxnLst/>
            <a:rect l="l" t="t" r="r" b="b"/>
            <a:pathLst>
              <a:path w="12729176" h="10581128">
                <a:moveTo>
                  <a:pt x="0" y="0"/>
                </a:moveTo>
                <a:lnTo>
                  <a:pt x="12729176" y="0"/>
                </a:lnTo>
                <a:lnTo>
                  <a:pt x="12729176" y="10581128"/>
                </a:lnTo>
                <a:lnTo>
                  <a:pt x="0" y="10581128"/>
                </a:lnTo>
                <a:lnTo>
                  <a:pt x="0" y="0"/>
                </a:lnTo>
                <a:close/>
              </a:path>
            </a:pathLst>
          </a:custGeom>
          <a:blipFill>
            <a:blip r:embed="rId2" cstate="print">
              <a:alphaModFix amt="84000"/>
            </a:blip>
            <a:stretch>
              <a:fillRect/>
            </a:stretch>
          </a:blipFill>
        </p:spPr>
      </p:sp>
      <p:sp>
        <p:nvSpPr>
          <p:cNvPr id="3" name="Freeform 3"/>
          <p:cNvSpPr/>
          <p:nvPr/>
        </p:nvSpPr>
        <p:spPr>
          <a:xfrm rot="-8978974">
            <a:off x="-3204322" y="3327906"/>
            <a:ext cx="17665465" cy="14684418"/>
          </a:xfrm>
          <a:custGeom>
            <a:avLst/>
            <a:gdLst/>
            <a:ahLst/>
            <a:cxnLst/>
            <a:rect l="l" t="t" r="r" b="b"/>
            <a:pathLst>
              <a:path w="17665465" h="14684418">
                <a:moveTo>
                  <a:pt x="0" y="0"/>
                </a:moveTo>
                <a:lnTo>
                  <a:pt x="17665465" y="0"/>
                </a:lnTo>
                <a:lnTo>
                  <a:pt x="17665465" y="14684418"/>
                </a:lnTo>
                <a:lnTo>
                  <a:pt x="0" y="14684418"/>
                </a:lnTo>
                <a:lnTo>
                  <a:pt x="0" y="0"/>
                </a:lnTo>
                <a:close/>
              </a:path>
            </a:pathLst>
          </a:custGeom>
          <a:blipFill>
            <a:blip r:embed="rId2" cstate="print">
              <a:alphaModFix amt="84000"/>
            </a:blip>
            <a:stretch>
              <a:fillRect/>
            </a:stretch>
          </a:blipFill>
        </p:spPr>
      </p:sp>
      <p:sp>
        <p:nvSpPr>
          <p:cNvPr id="4" name="TextBox 4"/>
          <p:cNvSpPr txBox="1"/>
          <p:nvPr/>
        </p:nvSpPr>
        <p:spPr>
          <a:xfrm>
            <a:off x="3780303" y="257175"/>
            <a:ext cx="11184439" cy="1381125"/>
          </a:xfrm>
          <a:prstGeom prst="rect">
            <a:avLst/>
          </a:prstGeom>
        </p:spPr>
        <p:txBody>
          <a:bodyPr lIns="0" tIns="0" rIns="0" bIns="0" rtlCol="0" anchor="t">
            <a:spAutoFit/>
          </a:bodyPr>
          <a:lstStyle/>
          <a:p>
            <a:pPr algn="ctr">
              <a:lnSpc>
                <a:spcPts val="9600"/>
              </a:lnSpc>
            </a:pPr>
            <a:r>
              <a:rPr lang="en-US" sz="8000">
                <a:solidFill>
                  <a:srgbClr val="000000"/>
                </a:solidFill>
                <a:latin typeface="Times New Roman"/>
              </a:rPr>
              <a:t>CONCLUSION</a:t>
            </a:r>
          </a:p>
        </p:txBody>
      </p:sp>
      <p:sp>
        <p:nvSpPr>
          <p:cNvPr id="5" name="Freeform 5"/>
          <p:cNvSpPr/>
          <p:nvPr/>
        </p:nvSpPr>
        <p:spPr>
          <a:xfrm>
            <a:off x="3277425" y="1304200"/>
            <a:ext cx="12190196" cy="8355939"/>
          </a:xfrm>
          <a:custGeom>
            <a:avLst/>
            <a:gdLst/>
            <a:ahLst/>
            <a:cxnLst/>
            <a:rect l="l" t="t" r="r" b="b"/>
            <a:pathLst>
              <a:path w="12190196" h="8355939">
                <a:moveTo>
                  <a:pt x="0" y="0"/>
                </a:moveTo>
                <a:lnTo>
                  <a:pt x="12190196" y="0"/>
                </a:lnTo>
                <a:lnTo>
                  <a:pt x="12190196" y="8355938"/>
                </a:lnTo>
                <a:lnTo>
                  <a:pt x="0" y="8355938"/>
                </a:lnTo>
                <a:lnTo>
                  <a:pt x="0" y="0"/>
                </a:lnTo>
                <a:close/>
              </a:path>
            </a:pathLst>
          </a:custGeom>
          <a:blipFill>
            <a:blip r:embed="rId3" cstate="print"/>
            <a:stretch>
              <a:fillRect r="-1562"/>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985613">
            <a:off x="10133456" y="-6337201"/>
            <a:ext cx="12729176" cy="10581128"/>
          </a:xfrm>
          <a:custGeom>
            <a:avLst/>
            <a:gdLst/>
            <a:ahLst/>
            <a:cxnLst/>
            <a:rect l="l" t="t" r="r" b="b"/>
            <a:pathLst>
              <a:path w="12729176" h="10581128">
                <a:moveTo>
                  <a:pt x="0" y="0"/>
                </a:moveTo>
                <a:lnTo>
                  <a:pt x="12729176" y="0"/>
                </a:lnTo>
                <a:lnTo>
                  <a:pt x="12729176" y="10581128"/>
                </a:lnTo>
                <a:lnTo>
                  <a:pt x="0" y="10581128"/>
                </a:lnTo>
                <a:lnTo>
                  <a:pt x="0" y="0"/>
                </a:lnTo>
                <a:close/>
              </a:path>
            </a:pathLst>
          </a:custGeom>
          <a:blipFill>
            <a:blip r:embed="rId2" cstate="print">
              <a:alphaModFix amt="84000"/>
            </a:blip>
            <a:stretch>
              <a:fillRect/>
            </a:stretch>
          </a:blipFill>
        </p:spPr>
      </p:sp>
      <p:sp>
        <p:nvSpPr>
          <p:cNvPr id="3" name="Freeform 3"/>
          <p:cNvSpPr/>
          <p:nvPr/>
        </p:nvSpPr>
        <p:spPr>
          <a:xfrm rot="-8978974">
            <a:off x="-3204322" y="3327906"/>
            <a:ext cx="17665465" cy="14684418"/>
          </a:xfrm>
          <a:custGeom>
            <a:avLst/>
            <a:gdLst/>
            <a:ahLst/>
            <a:cxnLst/>
            <a:rect l="l" t="t" r="r" b="b"/>
            <a:pathLst>
              <a:path w="17665465" h="14684418">
                <a:moveTo>
                  <a:pt x="0" y="0"/>
                </a:moveTo>
                <a:lnTo>
                  <a:pt x="17665465" y="0"/>
                </a:lnTo>
                <a:lnTo>
                  <a:pt x="17665465" y="14684418"/>
                </a:lnTo>
                <a:lnTo>
                  <a:pt x="0" y="14684418"/>
                </a:lnTo>
                <a:lnTo>
                  <a:pt x="0" y="0"/>
                </a:lnTo>
                <a:close/>
              </a:path>
            </a:pathLst>
          </a:custGeom>
          <a:blipFill>
            <a:blip r:embed="rId2" cstate="print">
              <a:alphaModFix amt="84000"/>
            </a:blip>
            <a:stretch>
              <a:fillRect/>
            </a:stretch>
          </a:blipFill>
        </p:spPr>
      </p:sp>
      <p:sp>
        <p:nvSpPr>
          <p:cNvPr id="4" name="TextBox 4"/>
          <p:cNvSpPr txBox="1"/>
          <p:nvPr/>
        </p:nvSpPr>
        <p:spPr>
          <a:xfrm>
            <a:off x="3780303" y="257175"/>
            <a:ext cx="11184439" cy="1381125"/>
          </a:xfrm>
          <a:prstGeom prst="rect">
            <a:avLst/>
          </a:prstGeom>
        </p:spPr>
        <p:txBody>
          <a:bodyPr lIns="0" tIns="0" rIns="0" bIns="0" rtlCol="0" anchor="t">
            <a:spAutoFit/>
          </a:bodyPr>
          <a:lstStyle/>
          <a:p>
            <a:pPr algn="ctr">
              <a:lnSpc>
                <a:spcPts val="9600"/>
              </a:lnSpc>
            </a:pPr>
            <a:r>
              <a:rPr lang="en-US" sz="8000">
                <a:solidFill>
                  <a:srgbClr val="000000"/>
                </a:solidFill>
                <a:latin typeface="Times New Roman"/>
              </a:rPr>
              <a:t>CONCLUSION</a:t>
            </a:r>
          </a:p>
        </p:txBody>
      </p:sp>
      <p:sp>
        <p:nvSpPr>
          <p:cNvPr id="5" name="TextBox 5"/>
          <p:cNvSpPr txBox="1"/>
          <p:nvPr/>
        </p:nvSpPr>
        <p:spPr>
          <a:xfrm>
            <a:off x="775042" y="1896667"/>
            <a:ext cx="17194961" cy="6773999"/>
          </a:xfrm>
          <a:prstGeom prst="rect">
            <a:avLst/>
          </a:prstGeom>
        </p:spPr>
        <p:txBody>
          <a:bodyPr lIns="0" tIns="0" rIns="0" bIns="0" rtlCol="0" anchor="t">
            <a:spAutoFit/>
          </a:bodyPr>
          <a:lstStyle/>
          <a:p>
            <a:pPr algn="l">
              <a:lnSpc>
                <a:spcPts val="3817"/>
              </a:lnSpc>
            </a:pPr>
            <a:r>
              <a:rPr lang="en-US" sz="3817">
                <a:solidFill>
                  <a:srgbClr val="000000"/>
                </a:solidFill>
                <a:latin typeface="Times New Roman"/>
              </a:rPr>
              <a:t>Computed tomography (CT) is the most effcient modality for screening and</a:t>
            </a:r>
          </a:p>
          <a:p>
            <a:pPr algn="l">
              <a:lnSpc>
                <a:spcPts val="3817"/>
              </a:lnSpc>
            </a:pPr>
            <a:r>
              <a:rPr lang="en-US" sz="3817">
                <a:solidFill>
                  <a:srgbClr val="000000"/>
                </a:solidFill>
                <a:latin typeface="Times New Roman"/>
              </a:rPr>
              <a:t>clinically diagnosing COVID-19 pneumonia. However, compared to the needs of the patients, the number of radiologists is quite small. </a:t>
            </a:r>
          </a:p>
          <a:p>
            <a:pPr algn="l">
              <a:lnSpc>
                <a:spcPts val="3817"/>
              </a:lnSpc>
            </a:pPr>
            <a:endParaRPr/>
          </a:p>
          <a:p>
            <a:pPr algn="l">
              <a:lnSpc>
                <a:spcPts val="3817"/>
              </a:lnSpc>
            </a:pPr>
            <a:r>
              <a:rPr lang="en-US" sz="3817">
                <a:solidFill>
                  <a:srgbClr val="000000"/>
                </a:solidFill>
                <a:latin typeface="Times New Roman"/>
              </a:rPr>
              <a:t>After enrolling artifcial intelligence in identifying COVID-19 pneumonia in CT</a:t>
            </a:r>
          </a:p>
          <a:p>
            <a:pPr algn="l">
              <a:lnSpc>
                <a:spcPts val="3817"/>
              </a:lnSpc>
            </a:pPr>
            <a:r>
              <a:rPr lang="en-US" sz="3817">
                <a:solidFill>
                  <a:srgbClr val="000000"/>
                </a:solidFill>
                <a:latin typeface="Times New Roman"/>
              </a:rPr>
              <a:t>images, the efciency of diagnosis is greatly improved. The artifcial intelligence holds great potential to relieve </a:t>
            </a:r>
          </a:p>
          <a:p>
            <a:pPr algn="l">
              <a:lnSpc>
                <a:spcPts val="3817"/>
              </a:lnSpc>
            </a:pPr>
            <a:endParaRPr/>
          </a:p>
          <a:p>
            <a:pPr marL="824278" lvl="1" indent="-412139" algn="l">
              <a:lnSpc>
                <a:spcPts val="3817"/>
              </a:lnSpc>
              <a:buFont typeface="Arial"/>
              <a:buChar char="•"/>
            </a:pPr>
            <a:r>
              <a:rPr lang="en-US" sz="3817">
                <a:solidFill>
                  <a:srgbClr val="000000"/>
                </a:solidFill>
                <a:latin typeface="Times New Roman Bold"/>
              </a:rPr>
              <a:t>the pressure of frontline radiologists, </a:t>
            </a:r>
          </a:p>
          <a:p>
            <a:pPr algn="l">
              <a:lnSpc>
                <a:spcPts val="3817"/>
              </a:lnSpc>
            </a:pPr>
            <a:endParaRPr/>
          </a:p>
          <a:p>
            <a:pPr marL="824278" lvl="1" indent="-412139" algn="l">
              <a:lnSpc>
                <a:spcPts val="3817"/>
              </a:lnSpc>
              <a:buFont typeface="Arial"/>
              <a:buChar char="•"/>
            </a:pPr>
            <a:r>
              <a:rPr lang="en-US" sz="3817">
                <a:solidFill>
                  <a:srgbClr val="000000"/>
                </a:solidFill>
                <a:latin typeface="Times New Roman Bold"/>
              </a:rPr>
              <a:t>accelerates the diagnosis, </a:t>
            </a:r>
          </a:p>
          <a:p>
            <a:pPr algn="l">
              <a:lnSpc>
                <a:spcPts val="3817"/>
              </a:lnSpc>
            </a:pPr>
            <a:endParaRPr/>
          </a:p>
          <a:p>
            <a:pPr marL="824278" lvl="1" indent="-412139" algn="l">
              <a:lnSpc>
                <a:spcPts val="3817"/>
              </a:lnSpc>
              <a:spcBef>
                <a:spcPct val="0"/>
              </a:spcBef>
              <a:buFont typeface="Arial"/>
              <a:buChar char="•"/>
            </a:pPr>
            <a:r>
              <a:rPr lang="en-US" sz="3817">
                <a:solidFill>
                  <a:srgbClr val="000000"/>
                </a:solidFill>
                <a:latin typeface="Times New Roman Bold"/>
              </a:rPr>
              <a:t>isolation and treatment of COVID19 patients </a:t>
            </a:r>
            <a:r>
              <a:rPr lang="en-US" sz="3817">
                <a:solidFill>
                  <a:srgbClr val="000000"/>
                </a:solidFill>
                <a:latin typeface="Times New Roman"/>
              </a:rPr>
              <a:t>and therefore contribute to the control of the epidemic.</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36248" y="7695254"/>
            <a:ext cx="12996359" cy="4043490"/>
            <a:chOff x="0" y="0"/>
            <a:chExt cx="17328479" cy="5391320"/>
          </a:xfrm>
        </p:grpSpPr>
        <p:sp>
          <p:nvSpPr>
            <p:cNvPr id="3" name="Freeform 3"/>
            <p:cNvSpPr/>
            <p:nvPr/>
          </p:nvSpPr>
          <p:spPr>
            <a:xfrm rot="-10736442" flipH="1">
              <a:off x="46590" y="116874"/>
              <a:ext cx="12691504" cy="5157572"/>
            </a:xfrm>
            <a:custGeom>
              <a:avLst/>
              <a:gdLst/>
              <a:ahLst/>
              <a:cxnLst/>
              <a:rect l="l" t="t" r="r" b="b"/>
              <a:pathLst>
                <a:path w="12691504" h="5157572">
                  <a:moveTo>
                    <a:pt x="12691504" y="0"/>
                  </a:moveTo>
                  <a:lnTo>
                    <a:pt x="0" y="0"/>
                  </a:lnTo>
                  <a:lnTo>
                    <a:pt x="0" y="5157572"/>
                  </a:lnTo>
                  <a:lnTo>
                    <a:pt x="12691504" y="5157572"/>
                  </a:lnTo>
                  <a:lnTo>
                    <a:pt x="12691504" y="0"/>
                  </a:lnTo>
                  <a:close/>
                </a:path>
              </a:pathLst>
            </a:custGeom>
            <a:blipFill>
              <a:blip r:embed="rId2" cstate="print">
                <a:alphaModFix amt="50000"/>
              </a:blip>
              <a:stretch>
                <a:fillRect t="-104550"/>
              </a:stretch>
            </a:blipFill>
          </p:spPr>
        </p:sp>
        <p:sp>
          <p:nvSpPr>
            <p:cNvPr id="4" name="Freeform 4"/>
            <p:cNvSpPr/>
            <p:nvPr/>
          </p:nvSpPr>
          <p:spPr>
            <a:xfrm rot="-10736442">
              <a:off x="4590385" y="116874"/>
              <a:ext cx="12691504" cy="5157572"/>
            </a:xfrm>
            <a:custGeom>
              <a:avLst/>
              <a:gdLst/>
              <a:ahLst/>
              <a:cxnLst/>
              <a:rect l="l" t="t" r="r" b="b"/>
              <a:pathLst>
                <a:path w="12691504" h="5157572">
                  <a:moveTo>
                    <a:pt x="0" y="0"/>
                  </a:moveTo>
                  <a:lnTo>
                    <a:pt x="12691504" y="0"/>
                  </a:lnTo>
                  <a:lnTo>
                    <a:pt x="12691504" y="5157572"/>
                  </a:lnTo>
                  <a:lnTo>
                    <a:pt x="0" y="5157572"/>
                  </a:lnTo>
                  <a:lnTo>
                    <a:pt x="0" y="0"/>
                  </a:lnTo>
                  <a:close/>
                </a:path>
              </a:pathLst>
            </a:custGeom>
            <a:blipFill>
              <a:blip r:embed="rId2" cstate="print">
                <a:alphaModFix amt="50000"/>
              </a:blip>
              <a:stretch>
                <a:fillRect t="-104550"/>
              </a:stretch>
            </a:blipFill>
          </p:spPr>
        </p:sp>
      </p:grpSp>
      <p:sp>
        <p:nvSpPr>
          <p:cNvPr id="5" name="Freeform 5"/>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3" cstate="print">
              <a:alphaModFix amt="50000"/>
            </a:blip>
            <a:stretch>
              <a:fillRect l="-859" r="-859"/>
            </a:stretch>
          </a:blipFill>
        </p:spPr>
      </p:sp>
      <p:sp>
        <p:nvSpPr>
          <p:cNvPr id="6" name="Freeform 6"/>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4" cstate="print">
              <a:alphaModFix amt="50000"/>
            </a:blip>
            <a:stretch>
              <a:fillRect l="-859" r="-859"/>
            </a:stretch>
          </a:blipFill>
        </p:spPr>
      </p:sp>
      <p:sp>
        <p:nvSpPr>
          <p:cNvPr id="7" name="TextBox 7"/>
          <p:cNvSpPr txBox="1"/>
          <p:nvPr/>
        </p:nvSpPr>
        <p:spPr>
          <a:xfrm>
            <a:off x="3551780" y="257175"/>
            <a:ext cx="11184439" cy="1381125"/>
          </a:xfrm>
          <a:prstGeom prst="rect">
            <a:avLst/>
          </a:prstGeom>
        </p:spPr>
        <p:txBody>
          <a:bodyPr lIns="0" tIns="0" rIns="0" bIns="0" rtlCol="0" anchor="t">
            <a:spAutoFit/>
          </a:bodyPr>
          <a:lstStyle/>
          <a:p>
            <a:pPr algn="ctr">
              <a:lnSpc>
                <a:spcPts val="9600"/>
              </a:lnSpc>
            </a:pPr>
            <a:r>
              <a:rPr lang="en-US" sz="8000">
                <a:solidFill>
                  <a:srgbClr val="000000"/>
                </a:solidFill>
                <a:latin typeface="Times New Roman"/>
              </a:rPr>
              <a:t>REFERENCE</a:t>
            </a:r>
          </a:p>
        </p:txBody>
      </p:sp>
      <p:sp>
        <p:nvSpPr>
          <p:cNvPr id="8" name="TextBox 8"/>
          <p:cNvSpPr txBox="1"/>
          <p:nvPr/>
        </p:nvSpPr>
        <p:spPr>
          <a:xfrm>
            <a:off x="1277144" y="1628775"/>
            <a:ext cx="16190759" cy="7894492"/>
          </a:xfrm>
          <a:prstGeom prst="rect">
            <a:avLst/>
          </a:prstGeom>
        </p:spPr>
        <p:txBody>
          <a:bodyPr lIns="0" tIns="0" rIns="0" bIns="0" rtlCol="0" anchor="t">
            <a:spAutoFit/>
          </a:bodyPr>
          <a:lstStyle/>
          <a:p>
            <a:pPr algn="l">
              <a:lnSpc>
                <a:spcPts val="3116"/>
              </a:lnSpc>
            </a:pPr>
            <a:r>
              <a:rPr lang="en-US" sz="3086" spc="12">
                <a:solidFill>
                  <a:srgbClr val="000000"/>
                </a:solidFill>
                <a:latin typeface="Times New Roman"/>
              </a:rPr>
              <a:t>1. Deep learning-based model for detecting 2019 novel coronavirus pneumonia on high-resolution computed tomography</a:t>
            </a:r>
          </a:p>
          <a:p>
            <a:pPr algn="l">
              <a:lnSpc>
                <a:spcPts val="3116"/>
              </a:lnSpc>
            </a:pPr>
            <a:r>
              <a:rPr lang="en-US" sz="3086" spc="12">
                <a:solidFill>
                  <a:srgbClr val="000000"/>
                </a:solidFill>
                <a:latin typeface="Times New Roman"/>
              </a:rPr>
              <a:t>Jun Chen, Lianlian Wu, Jun Zhang, Liang Zhang, Dexin Gong, Yilin Zhao, Qiuxiang Chen, Shulan Huang, Ming Yang, Xiao Yang, Shan Hu, Yonggui Wang, Xiao Hu, Biqing Zheng, Kuo Zhang, Huiling Wu, Zehua Dong, Youming Xu, Yijie Zhu, Xi Chen, Mengjiao Zhang, Lilei Yu, Fan Cheng &amp; Honggang Yu</a:t>
            </a:r>
          </a:p>
          <a:p>
            <a:pPr algn="l">
              <a:lnSpc>
                <a:spcPts val="3116"/>
              </a:lnSpc>
            </a:pPr>
            <a:endParaRPr/>
          </a:p>
          <a:p>
            <a:pPr algn="l">
              <a:lnSpc>
                <a:spcPts val="3116"/>
              </a:lnSpc>
            </a:pPr>
            <a:r>
              <a:rPr lang="en-US" sz="3086" spc="12">
                <a:solidFill>
                  <a:srgbClr val="000000"/>
                </a:solidFill>
                <a:latin typeface="Times New Roman"/>
              </a:rPr>
              <a:t>Supplementary information is available for this paper at https://doi.org/10.1038/s41598-020-76282-0</a:t>
            </a:r>
          </a:p>
          <a:p>
            <a:pPr algn="l">
              <a:lnSpc>
                <a:spcPts val="3116"/>
              </a:lnSpc>
            </a:pPr>
            <a:r>
              <a:rPr lang="en-US" sz="3086" spc="12">
                <a:solidFill>
                  <a:srgbClr val="000000"/>
                </a:solidFill>
                <a:latin typeface="Times New Roman"/>
              </a:rPr>
              <a:t>Correspondence and requests for materials should be addressed to L.Y., F.C. or H.Y.</a:t>
            </a:r>
          </a:p>
          <a:p>
            <a:pPr algn="l">
              <a:lnSpc>
                <a:spcPts val="3116"/>
              </a:lnSpc>
            </a:pPr>
            <a:r>
              <a:rPr lang="en-US" sz="3086" spc="12">
                <a:solidFill>
                  <a:srgbClr val="000000"/>
                </a:solidFill>
                <a:latin typeface="Times New Roman"/>
              </a:rPr>
              <a:t>Reprints and permissions information is available at www.nature.com/reprints.</a:t>
            </a:r>
          </a:p>
          <a:p>
            <a:pPr algn="l">
              <a:lnSpc>
                <a:spcPts val="3116"/>
              </a:lnSpc>
            </a:pPr>
            <a:endParaRPr/>
          </a:p>
          <a:p>
            <a:pPr algn="l">
              <a:lnSpc>
                <a:spcPts val="3116"/>
              </a:lnSpc>
            </a:pPr>
            <a:r>
              <a:rPr lang="en-US" sz="3086" spc="12">
                <a:solidFill>
                  <a:srgbClr val="000000"/>
                </a:solidFill>
                <a:latin typeface="Times New Roman"/>
              </a:rPr>
              <a:t>2.  He, K., Zhang, X., Ren, S. &amp; Sun, J. Deep residual learning for image recognition. IEEE conference on computer vision and pattern recognition. 770–778, (2016).</a:t>
            </a:r>
          </a:p>
          <a:p>
            <a:pPr algn="l">
              <a:lnSpc>
                <a:spcPts val="3116"/>
              </a:lnSpc>
            </a:pPr>
            <a:endParaRPr/>
          </a:p>
          <a:p>
            <a:pPr algn="l">
              <a:lnSpc>
                <a:spcPts val="3116"/>
              </a:lnSpc>
            </a:pPr>
            <a:r>
              <a:rPr lang="en-US" sz="3086" spc="12">
                <a:solidFill>
                  <a:srgbClr val="000000"/>
                </a:solidFill>
                <a:latin typeface="Times New Roman"/>
              </a:rPr>
              <a:t>3.  Zhou, Z., Siddiquee, M. M. R., Tajbakhsh, N. &amp; Liang, J. Unet++: a nested u-net architecture for medical image segmentation. Preprint at. https://arxiv.org/abs/1807.10165 (2018).</a:t>
            </a:r>
          </a:p>
          <a:p>
            <a:pPr algn="l">
              <a:lnSpc>
                <a:spcPts val="3116"/>
              </a:lnSpc>
            </a:pPr>
            <a:endParaRPr/>
          </a:p>
          <a:p>
            <a:pPr algn="l">
              <a:lnSpc>
                <a:spcPts val="3116"/>
              </a:lnSpc>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36248" y="7695254"/>
            <a:ext cx="12996359" cy="4043490"/>
            <a:chOff x="0" y="0"/>
            <a:chExt cx="17328479" cy="5391320"/>
          </a:xfrm>
        </p:grpSpPr>
        <p:sp>
          <p:nvSpPr>
            <p:cNvPr id="3" name="Freeform 3"/>
            <p:cNvSpPr/>
            <p:nvPr/>
          </p:nvSpPr>
          <p:spPr>
            <a:xfrm rot="-10736442" flipH="1">
              <a:off x="46590" y="116874"/>
              <a:ext cx="12691504" cy="5157572"/>
            </a:xfrm>
            <a:custGeom>
              <a:avLst/>
              <a:gdLst/>
              <a:ahLst/>
              <a:cxnLst/>
              <a:rect l="l" t="t" r="r" b="b"/>
              <a:pathLst>
                <a:path w="12691504" h="5157572">
                  <a:moveTo>
                    <a:pt x="12691504" y="0"/>
                  </a:moveTo>
                  <a:lnTo>
                    <a:pt x="0" y="0"/>
                  </a:lnTo>
                  <a:lnTo>
                    <a:pt x="0" y="5157572"/>
                  </a:lnTo>
                  <a:lnTo>
                    <a:pt x="12691504" y="5157572"/>
                  </a:lnTo>
                  <a:lnTo>
                    <a:pt x="12691504" y="0"/>
                  </a:lnTo>
                  <a:close/>
                </a:path>
              </a:pathLst>
            </a:custGeom>
            <a:blipFill>
              <a:blip r:embed="rId2" cstate="print">
                <a:alphaModFix amt="50000"/>
              </a:blip>
              <a:stretch>
                <a:fillRect t="-104550"/>
              </a:stretch>
            </a:blipFill>
          </p:spPr>
        </p:sp>
        <p:sp>
          <p:nvSpPr>
            <p:cNvPr id="4" name="Freeform 4"/>
            <p:cNvSpPr/>
            <p:nvPr/>
          </p:nvSpPr>
          <p:spPr>
            <a:xfrm rot="-10736442">
              <a:off x="4590385" y="116874"/>
              <a:ext cx="12691504" cy="5157572"/>
            </a:xfrm>
            <a:custGeom>
              <a:avLst/>
              <a:gdLst/>
              <a:ahLst/>
              <a:cxnLst/>
              <a:rect l="l" t="t" r="r" b="b"/>
              <a:pathLst>
                <a:path w="12691504" h="5157572">
                  <a:moveTo>
                    <a:pt x="0" y="0"/>
                  </a:moveTo>
                  <a:lnTo>
                    <a:pt x="12691504" y="0"/>
                  </a:lnTo>
                  <a:lnTo>
                    <a:pt x="12691504" y="5157572"/>
                  </a:lnTo>
                  <a:lnTo>
                    <a:pt x="0" y="5157572"/>
                  </a:lnTo>
                  <a:lnTo>
                    <a:pt x="0" y="0"/>
                  </a:lnTo>
                  <a:close/>
                </a:path>
              </a:pathLst>
            </a:custGeom>
            <a:blipFill>
              <a:blip r:embed="rId2" cstate="print">
                <a:alphaModFix amt="50000"/>
              </a:blip>
              <a:stretch>
                <a:fillRect t="-104550"/>
              </a:stretch>
            </a:blipFill>
          </p:spPr>
        </p:sp>
      </p:grpSp>
      <p:sp>
        <p:nvSpPr>
          <p:cNvPr id="5" name="Freeform 5"/>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3" cstate="print">
              <a:alphaModFix amt="50000"/>
            </a:blip>
            <a:stretch>
              <a:fillRect l="-859" r="-859"/>
            </a:stretch>
          </a:blipFill>
        </p:spPr>
      </p:sp>
      <p:sp>
        <p:nvSpPr>
          <p:cNvPr id="6" name="Freeform 6"/>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4" cstate="print">
              <a:alphaModFix amt="50000"/>
            </a:blip>
            <a:stretch>
              <a:fillRect l="-859" r="-859"/>
            </a:stretch>
          </a:blipFill>
        </p:spPr>
      </p:sp>
      <p:sp>
        <p:nvSpPr>
          <p:cNvPr id="7" name="TextBox 7"/>
          <p:cNvSpPr txBox="1"/>
          <p:nvPr/>
        </p:nvSpPr>
        <p:spPr>
          <a:xfrm>
            <a:off x="3780303" y="257175"/>
            <a:ext cx="11184439" cy="1381125"/>
          </a:xfrm>
          <a:prstGeom prst="rect">
            <a:avLst/>
          </a:prstGeom>
        </p:spPr>
        <p:txBody>
          <a:bodyPr lIns="0" tIns="0" rIns="0" bIns="0" rtlCol="0" anchor="t">
            <a:spAutoFit/>
          </a:bodyPr>
          <a:lstStyle/>
          <a:p>
            <a:pPr algn="ctr">
              <a:lnSpc>
                <a:spcPts val="9600"/>
              </a:lnSpc>
            </a:pPr>
            <a:r>
              <a:rPr lang="en-US" sz="8000">
                <a:solidFill>
                  <a:srgbClr val="000000"/>
                </a:solidFill>
                <a:latin typeface="Times New Roman"/>
              </a:rPr>
              <a:t>REFERENCE</a:t>
            </a:r>
          </a:p>
        </p:txBody>
      </p:sp>
      <p:sp>
        <p:nvSpPr>
          <p:cNvPr id="8" name="TextBox 8"/>
          <p:cNvSpPr txBox="1"/>
          <p:nvPr/>
        </p:nvSpPr>
        <p:spPr>
          <a:xfrm>
            <a:off x="1501692" y="1859274"/>
            <a:ext cx="15741662" cy="6177927"/>
          </a:xfrm>
          <a:prstGeom prst="rect">
            <a:avLst/>
          </a:prstGeom>
        </p:spPr>
        <p:txBody>
          <a:bodyPr lIns="0" tIns="0" rIns="0" bIns="0" rtlCol="0" anchor="t">
            <a:spAutoFit/>
          </a:bodyPr>
          <a:lstStyle/>
          <a:p>
            <a:pPr algn="l">
              <a:lnSpc>
                <a:spcPts val="3030"/>
              </a:lnSpc>
            </a:pPr>
            <a:r>
              <a:rPr lang="en-US" sz="3000" spc="12">
                <a:solidFill>
                  <a:srgbClr val="000000"/>
                </a:solidFill>
                <a:latin typeface="Times New Roman"/>
              </a:rPr>
              <a:t>3. Chen, L., Papandreou, G., Schrof, F. &amp; Adam, H. Rethinking atrous convolution for semantic image segmentation. Preprint at.</a:t>
            </a:r>
          </a:p>
          <a:p>
            <a:pPr algn="l">
              <a:lnSpc>
                <a:spcPts val="3030"/>
              </a:lnSpc>
            </a:pPr>
            <a:r>
              <a:rPr lang="en-US" sz="3000" spc="12">
                <a:solidFill>
                  <a:srgbClr val="000000"/>
                </a:solidFill>
                <a:latin typeface="Times New Roman"/>
              </a:rPr>
              <a:t>https://arxiv.org/abs/1706.05587 (2017).</a:t>
            </a:r>
          </a:p>
          <a:p>
            <a:pPr algn="l">
              <a:lnSpc>
                <a:spcPts val="3030"/>
              </a:lnSpc>
            </a:pPr>
            <a:endParaRPr/>
          </a:p>
          <a:p>
            <a:pPr algn="l">
              <a:lnSpc>
                <a:spcPts val="3030"/>
              </a:lnSpc>
            </a:pPr>
            <a:r>
              <a:rPr lang="en-US" sz="3000" spc="12">
                <a:solidFill>
                  <a:srgbClr val="000000"/>
                </a:solidFill>
                <a:latin typeface="Times New Roman"/>
              </a:rPr>
              <a:t>5. J. Long, E. Shelhamer, and T. Darrell. Fully convolutional networks for seman?tic segmentation. In Proceedings of the IEEE conference on computer vision and pattern recognition, pages 3431–3440, 2015.</a:t>
            </a:r>
          </a:p>
          <a:p>
            <a:pPr algn="l">
              <a:lnSpc>
                <a:spcPts val="3030"/>
              </a:lnSpc>
            </a:pPr>
            <a:endParaRPr/>
          </a:p>
          <a:p>
            <a:pPr algn="l">
              <a:lnSpc>
                <a:spcPts val="3030"/>
              </a:lnSpc>
            </a:pPr>
            <a:r>
              <a:rPr lang="en-US" sz="3000" spc="12">
                <a:solidFill>
                  <a:srgbClr val="000000"/>
                </a:solidFill>
                <a:latin typeface="Times New Roman"/>
              </a:rPr>
              <a:t>6.  O. Ronneberger, P. Fischer, and T. Brox. U-net: Convolutional networks for biomedical image segmentation. In International Conference on Medical image computing and computer-assisted intervention, pages 234–241. Springer, 2015.</a:t>
            </a:r>
          </a:p>
          <a:p>
            <a:pPr algn="l">
              <a:lnSpc>
                <a:spcPts val="3030"/>
              </a:lnSpc>
            </a:pPr>
            <a:endParaRPr/>
          </a:p>
          <a:p>
            <a:pPr algn="l">
              <a:lnSpc>
                <a:spcPts val="3030"/>
              </a:lnSpc>
            </a:pPr>
            <a:r>
              <a:rPr lang="en-US" sz="3000" spc="12">
                <a:solidFill>
                  <a:srgbClr val="000000"/>
                </a:solidFill>
                <a:latin typeface="Times New Roman"/>
              </a:rPr>
              <a:t>7.  Automatic prediction of COVID− 19 from chest images using modified ResNet50 Marwa Elpeltagycorresponding author1 and Hany Sallam2</a:t>
            </a:r>
          </a:p>
          <a:p>
            <a:pPr algn="l">
              <a:lnSpc>
                <a:spcPts val="3030"/>
              </a:lnSpc>
            </a:pPr>
            <a:endParaRPr/>
          </a:p>
          <a:p>
            <a:pPr algn="l">
              <a:lnSpc>
                <a:spcPts val="3030"/>
              </a:lnSpc>
            </a:pPr>
            <a:endParaRPr/>
          </a:p>
        </p:txBody>
      </p:sp>
      <p:sp>
        <p:nvSpPr>
          <p:cNvPr id="9" name="TextBox 9"/>
          <p:cNvSpPr txBox="1"/>
          <p:nvPr/>
        </p:nvSpPr>
        <p:spPr>
          <a:xfrm>
            <a:off x="1501692" y="7268528"/>
            <a:ext cx="15741662" cy="843927"/>
          </a:xfrm>
          <a:prstGeom prst="rect">
            <a:avLst/>
          </a:prstGeom>
        </p:spPr>
        <p:txBody>
          <a:bodyPr lIns="0" tIns="0" rIns="0" bIns="0" rtlCol="0" anchor="t">
            <a:spAutoFit/>
          </a:bodyPr>
          <a:lstStyle/>
          <a:p>
            <a:pPr algn="l">
              <a:lnSpc>
                <a:spcPts val="3030"/>
              </a:lnSpc>
            </a:pPr>
            <a:r>
              <a:rPr lang="en-US" sz="3000" u="sng" spc="12">
                <a:solidFill>
                  <a:srgbClr val="000000"/>
                </a:solidFill>
                <a:latin typeface="Times New Roman"/>
                <a:hlinkClick r:id="rId5" tooltip="https://www.ncbi.nlm.nih.gov/pmc/articles/PMC8095476/#:~:text=In%20this%20study%2C%20the%20efficacy,extract%20the%20best%20discriminative%20features"/>
              </a:rPr>
              <a:t>https://www.ncbi.nlm.nih.gov/pmc/articles/PMC8095476/#:~:text=In%20this%20study%2C%20the%20efficacy,extract%20the%20best%20discriminative%20features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41276"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DEEP LEARNING</a:t>
            </a:r>
          </a:p>
        </p:txBody>
      </p:sp>
      <p:sp>
        <p:nvSpPr>
          <p:cNvPr id="3" name="Freeform 3"/>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2" cstate="print">
              <a:alphaModFix amt="50000"/>
              <a:extLst>
                <a:ext uri="{96DAC541-7B7A-43D3-8B79-37D633B846F1}">
                  <asvg:svgBlip xmlns:asvg="http://schemas.microsoft.com/office/drawing/2016/SVG/main" xmlns="" r:embed="rId3"/>
                </a:ext>
              </a:extLst>
            </a:blip>
            <a:stretch>
              <a:fillRect/>
            </a:stretch>
          </a:blipFill>
        </p:spPr>
      </p:sp>
      <p:sp>
        <p:nvSpPr>
          <p:cNvPr id="4" name="Freeform 4"/>
          <p:cNvSpPr/>
          <p:nvPr/>
        </p:nvSpPr>
        <p:spPr>
          <a:xfrm rot="-5400000">
            <a:off x="6299063" y="4608633"/>
            <a:ext cx="5314655" cy="5235408"/>
          </a:xfrm>
          <a:custGeom>
            <a:avLst/>
            <a:gdLst/>
            <a:ahLst/>
            <a:cxnLst/>
            <a:rect l="l" t="t" r="r" b="b"/>
            <a:pathLst>
              <a:path w="5314655" h="5235408">
                <a:moveTo>
                  <a:pt x="0" y="0"/>
                </a:moveTo>
                <a:lnTo>
                  <a:pt x="5314655" y="0"/>
                </a:lnTo>
                <a:lnTo>
                  <a:pt x="5314655" y="5235408"/>
                </a:lnTo>
                <a:lnTo>
                  <a:pt x="0" y="5235408"/>
                </a:lnTo>
                <a:lnTo>
                  <a:pt x="0" y="0"/>
                </a:lnTo>
                <a:close/>
              </a:path>
            </a:pathLst>
          </a:custGeom>
          <a:blipFill>
            <a:blip r:embed="rId4" cstate="print"/>
            <a:stretch>
              <a:fillRect l="-1139" r="-1139"/>
            </a:stretch>
          </a:blipFill>
        </p:spPr>
      </p:sp>
      <p:sp>
        <p:nvSpPr>
          <p:cNvPr id="5" name="TextBox 5"/>
          <p:cNvSpPr txBox="1"/>
          <p:nvPr/>
        </p:nvSpPr>
        <p:spPr>
          <a:xfrm>
            <a:off x="983373" y="1809760"/>
            <a:ext cx="16321253" cy="3759201"/>
          </a:xfrm>
          <a:prstGeom prst="rect">
            <a:avLst/>
          </a:prstGeom>
        </p:spPr>
        <p:txBody>
          <a:bodyPr lIns="0" tIns="0" rIns="0" bIns="0" rtlCol="0" anchor="t">
            <a:spAutoFit/>
          </a:bodyPr>
          <a:lstStyle/>
          <a:p>
            <a:pPr marL="755644" lvl="1" indent="-377822" algn="l">
              <a:lnSpc>
                <a:spcPts val="4899"/>
              </a:lnSpc>
              <a:buFont typeface="Arial"/>
              <a:buChar char="•"/>
            </a:pPr>
            <a:r>
              <a:rPr lang="en-US" sz="3499">
                <a:solidFill>
                  <a:srgbClr val="000000"/>
                </a:solidFill>
                <a:latin typeface="Times New Roman Bold"/>
              </a:rPr>
              <a:t>What is Deep Learning? </a:t>
            </a:r>
          </a:p>
          <a:p>
            <a:pPr algn="l">
              <a:lnSpc>
                <a:spcPts val="4899"/>
              </a:lnSpc>
            </a:pPr>
            <a:endParaRPr/>
          </a:p>
          <a:p>
            <a:pPr marL="755644" lvl="1" indent="-377822" algn="l">
              <a:lnSpc>
                <a:spcPts val="4899"/>
              </a:lnSpc>
              <a:buFont typeface="Arial"/>
              <a:buChar char="•"/>
            </a:pPr>
            <a:r>
              <a:rPr lang="en-US" sz="3499">
                <a:solidFill>
                  <a:srgbClr val="000000"/>
                </a:solidFill>
                <a:latin typeface="Times New Roman"/>
              </a:rPr>
              <a:t>Deep Learning is a subfield of artifical intelligence and machine learning that is inspired by the structure of a human brain. </a:t>
            </a:r>
          </a:p>
          <a:p>
            <a:pPr algn="l">
              <a:lnSpc>
                <a:spcPts val="4899"/>
              </a:lnSpc>
            </a:pPr>
            <a:endParaRPr/>
          </a:p>
          <a:p>
            <a:pPr algn="l">
              <a:lnSpc>
                <a:spcPts val="4899"/>
              </a:lnSpc>
            </a:pPr>
            <a:endParaRPr/>
          </a:p>
        </p:txBody>
      </p:sp>
      <p:sp>
        <p:nvSpPr>
          <p:cNvPr id="6" name="Freeform 6"/>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5" cstate="print">
              <a:alphaModFix amt="50000"/>
            </a:blip>
            <a:stretch>
              <a:fillRect l="-859" r="-859"/>
            </a:stretch>
          </a:blipFill>
        </p:spPr>
      </p:sp>
      <p:sp>
        <p:nvSpPr>
          <p:cNvPr id="7" name="Freeform 7"/>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6" cstate="print">
              <a:alphaModFix amt="50000"/>
            </a:blip>
            <a:stretch>
              <a:fillRect l="-859" r="-859"/>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640622">
            <a:off x="9918273" y="-160160"/>
            <a:ext cx="11673462" cy="9703566"/>
          </a:xfrm>
          <a:custGeom>
            <a:avLst/>
            <a:gdLst/>
            <a:ahLst/>
            <a:cxnLst/>
            <a:rect l="l" t="t" r="r" b="b"/>
            <a:pathLst>
              <a:path w="11673462" h="9703566">
                <a:moveTo>
                  <a:pt x="0" y="0"/>
                </a:moveTo>
                <a:lnTo>
                  <a:pt x="11673463" y="0"/>
                </a:lnTo>
                <a:lnTo>
                  <a:pt x="11673463" y="9703566"/>
                </a:lnTo>
                <a:lnTo>
                  <a:pt x="0" y="9703566"/>
                </a:lnTo>
                <a:lnTo>
                  <a:pt x="0" y="0"/>
                </a:lnTo>
                <a:close/>
              </a:path>
            </a:pathLst>
          </a:custGeom>
          <a:blipFill>
            <a:blip r:embed="rId2" cstate="print">
              <a:alphaModFix amt="91000"/>
            </a:blip>
            <a:stretch>
              <a:fillRect/>
            </a:stretch>
          </a:blipFill>
        </p:spPr>
      </p:sp>
      <p:sp>
        <p:nvSpPr>
          <p:cNvPr id="3" name="Freeform 3"/>
          <p:cNvSpPr/>
          <p:nvPr/>
        </p:nvSpPr>
        <p:spPr>
          <a:xfrm rot="-10800000">
            <a:off x="10678653" y="1256157"/>
            <a:ext cx="6580647" cy="6580647"/>
          </a:xfrm>
          <a:custGeom>
            <a:avLst/>
            <a:gdLst/>
            <a:ahLst/>
            <a:cxnLst/>
            <a:rect l="l" t="t" r="r" b="b"/>
            <a:pathLst>
              <a:path w="6580647" h="6580647">
                <a:moveTo>
                  <a:pt x="0" y="0"/>
                </a:moveTo>
                <a:lnTo>
                  <a:pt x="6580647" y="0"/>
                </a:lnTo>
                <a:lnTo>
                  <a:pt x="6580647" y="6580647"/>
                </a:lnTo>
                <a:lnTo>
                  <a:pt x="0" y="6580647"/>
                </a:lnTo>
                <a:lnTo>
                  <a:pt x="0" y="0"/>
                </a:lnTo>
                <a:close/>
              </a:path>
            </a:pathLst>
          </a:custGeom>
          <a:blipFill>
            <a:blip r:embed="rId3" cstate="print">
              <a:alphaModFix amt="98000"/>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9144000" y="1623422"/>
            <a:ext cx="8792248" cy="3561507"/>
          </a:xfrm>
          <a:prstGeom prst="rect">
            <a:avLst/>
          </a:prstGeom>
        </p:spPr>
        <p:txBody>
          <a:bodyPr lIns="0" tIns="0" rIns="0" bIns="0" rtlCol="0" anchor="t">
            <a:spAutoFit/>
          </a:bodyPr>
          <a:lstStyle/>
          <a:p>
            <a:pPr algn="l">
              <a:lnSpc>
                <a:spcPts val="9496"/>
              </a:lnSpc>
            </a:pPr>
            <a:r>
              <a:rPr lang="en-US" sz="6783">
                <a:solidFill>
                  <a:srgbClr val="000000"/>
                </a:solidFill>
                <a:latin typeface="Nickainley"/>
              </a:rPr>
              <a:t>Looking forward to your encouragement and support for our development</a:t>
            </a:r>
          </a:p>
        </p:txBody>
      </p:sp>
      <p:sp>
        <p:nvSpPr>
          <p:cNvPr id="5" name="TextBox 5"/>
          <p:cNvSpPr txBox="1"/>
          <p:nvPr/>
        </p:nvSpPr>
        <p:spPr>
          <a:xfrm>
            <a:off x="11493698" y="7107924"/>
            <a:ext cx="5894784" cy="1518258"/>
          </a:xfrm>
          <a:prstGeom prst="rect">
            <a:avLst/>
          </a:prstGeom>
        </p:spPr>
        <p:txBody>
          <a:bodyPr lIns="0" tIns="0" rIns="0" bIns="0" rtlCol="0" anchor="t">
            <a:spAutoFit/>
          </a:bodyPr>
          <a:lstStyle/>
          <a:p>
            <a:pPr algn="ctr">
              <a:lnSpc>
                <a:spcPts val="11398"/>
              </a:lnSpc>
              <a:spcBef>
                <a:spcPct val="0"/>
              </a:spcBef>
            </a:pPr>
            <a:r>
              <a:rPr lang="en-US" sz="11398">
                <a:solidFill>
                  <a:srgbClr val="004AAD"/>
                </a:solidFill>
                <a:latin typeface="Nickainley"/>
              </a:rPr>
              <a:t>Thank You</a:t>
            </a:r>
          </a:p>
        </p:txBody>
      </p:sp>
      <p:sp>
        <p:nvSpPr>
          <p:cNvPr id="6" name="TextBox 6"/>
          <p:cNvSpPr txBox="1"/>
          <p:nvPr/>
        </p:nvSpPr>
        <p:spPr>
          <a:xfrm>
            <a:off x="16116973" y="9597261"/>
            <a:ext cx="1819275" cy="423545"/>
          </a:xfrm>
          <a:prstGeom prst="rect">
            <a:avLst/>
          </a:prstGeom>
        </p:spPr>
        <p:txBody>
          <a:bodyPr lIns="0" tIns="0" rIns="0" bIns="0" rtlCol="0" anchor="t">
            <a:spAutoFit/>
          </a:bodyPr>
          <a:lstStyle/>
          <a:p>
            <a:pPr algn="ctr">
              <a:lnSpc>
                <a:spcPts val="2799"/>
              </a:lnSpc>
              <a:spcBef>
                <a:spcPct val="0"/>
              </a:spcBef>
            </a:pPr>
            <a:r>
              <a:rPr lang="en-US" sz="2799">
                <a:solidFill>
                  <a:srgbClr val="004AAD"/>
                </a:solidFill>
                <a:latin typeface="Times New Roman Bold"/>
              </a:rPr>
              <a:t>IT, GCECT</a:t>
            </a:r>
          </a:p>
        </p:txBody>
      </p:sp>
      <p:sp>
        <p:nvSpPr>
          <p:cNvPr id="7" name="TextBox 7"/>
          <p:cNvSpPr txBox="1"/>
          <p:nvPr/>
        </p:nvSpPr>
        <p:spPr>
          <a:xfrm>
            <a:off x="1028700" y="4298670"/>
            <a:ext cx="6574405" cy="1121409"/>
          </a:xfrm>
          <a:prstGeom prst="rect">
            <a:avLst/>
          </a:prstGeom>
        </p:spPr>
        <p:txBody>
          <a:bodyPr lIns="0" tIns="0" rIns="0" bIns="0" rtlCol="0" anchor="t">
            <a:spAutoFit/>
          </a:bodyPr>
          <a:lstStyle/>
          <a:p>
            <a:pPr algn="l">
              <a:lnSpc>
                <a:spcPts val="7399"/>
              </a:lnSpc>
            </a:pPr>
            <a:r>
              <a:rPr lang="en-US" sz="7399">
                <a:solidFill>
                  <a:srgbClr val="004AAD"/>
                </a:solidFill>
                <a:latin typeface="Times New Roman"/>
              </a:rPr>
              <a:t>SUBMISSION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2" cstate="print">
              <a:alphaModFix amt="50000"/>
            </a:blip>
            <a:stretch>
              <a:fillRect l="-859" r="-859"/>
            </a:stretch>
          </a:blipFill>
        </p:spPr>
      </p:sp>
      <p:sp>
        <p:nvSpPr>
          <p:cNvPr id="3" name="Freeform 3"/>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3" cstate="print">
              <a:alphaModFix amt="50000"/>
            </a:blip>
            <a:stretch>
              <a:fillRect l="-859" r="-859"/>
            </a:stretch>
          </a:blipFill>
        </p:spPr>
      </p:sp>
      <p:sp>
        <p:nvSpPr>
          <p:cNvPr id="4" name="Freeform 4"/>
          <p:cNvSpPr/>
          <p:nvPr/>
        </p:nvSpPr>
        <p:spPr>
          <a:xfrm>
            <a:off x="5424779" y="3711586"/>
            <a:ext cx="7438443" cy="4531465"/>
          </a:xfrm>
          <a:custGeom>
            <a:avLst/>
            <a:gdLst/>
            <a:ahLst/>
            <a:cxnLst/>
            <a:rect l="l" t="t" r="r" b="b"/>
            <a:pathLst>
              <a:path w="7438443" h="4531465">
                <a:moveTo>
                  <a:pt x="0" y="0"/>
                </a:moveTo>
                <a:lnTo>
                  <a:pt x="7438442" y="0"/>
                </a:lnTo>
                <a:lnTo>
                  <a:pt x="7438442" y="4531465"/>
                </a:lnTo>
                <a:lnTo>
                  <a:pt x="0" y="4531465"/>
                </a:lnTo>
                <a:lnTo>
                  <a:pt x="0" y="0"/>
                </a:lnTo>
                <a:close/>
              </a:path>
            </a:pathLst>
          </a:custGeom>
          <a:blipFill>
            <a:blip r:embed="rId4" cstate="print"/>
            <a:stretch>
              <a:fillRect/>
            </a:stretch>
          </a:blipFill>
        </p:spPr>
      </p:sp>
      <p:sp>
        <p:nvSpPr>
          <p:cNvPr id="5" name="TextBox 5"/>
          <p:cNvSpPr txBox="1"/>
          <p:nvPr/>
        </p:nvSpPr>
        <p:spPr>
          <a:xfrm>
            <a:off x="3028885"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DEEP LEARNING</a:t>
            </a:r>
          </a:p>
        </p:txBody>
      </p:sp>
      <p:sp>
        <p:nvSpPr>
          <p:cNvPr id="6" name="TextBox 6"/>
          <p:cNvSpPr txBox="1"/>
          <p:nvPr/>
        </p:nvSpPr>
        <p:spPr>
          <a:xfrm>
            <a:off x="983373" y="1809760"/>
            <a:ext cx="16321253" cy="1901826"/>
          </a:xfrm>
          <a:prstGeom prst="rect">
            <a:avLst/>
          </a:prstGeom>
        </p:spPr>
        <p:txBody>
          <a:bodyPr lIns="0" tIns="0" rIns="0" bIns="0" rtlCol="0" anchor="t">
            <a:spAutoFit/>
          </a:bodyPr>
          <a:lstStyle/>
          <a:p>
            <a:pPr marL="755644" lvl="1" indent="-377822" algn="l">
              <a:lnSpc>
                <a:spcPts val="4899"/>
              </a:lnSpc>
              <a:buFont typeface="Arial"/>
              <a:buChar char="•"/>
            </a:pPr>
            <a:r>
              <a:rPr lang="en-US" sz="3499">
                <a:solidFill>
                  <a:srgbClr val="000000"/>
                </a:solidFill>
                <a:latin typeface="Times New Roman Bold"/>
              </a:rPr>
              <a:t>Deep Learning algorithms attemt to draw similar conclusion as human brain would by continuosly analysing data with a given logical structure called Nural Network </a:t>
            </a:r>
          </a:p>
          <a:p>
            <a:pPr algn="l">
              <a:lnSpc>
                <a:spcPts val="4899"/>
              </a:lnSpc>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2" cstate="print">
              <a:alphaModFix amt="50000"/>
            </a:blip>
            <a:stretch>
              <a:fillRect l="-859" r="-859"/>
            </a:stretch>
          </a:blipFill>
        </p:spPr>
      </p:sp>
      <p:sp>
        <p:nvSpPr>
          <p:cNvPr id="3" name="Freeform 3"/>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3" cstate="print">
              <a:alphaModFix amt="50000"/>
            </a:blip>
            <a:stretch>
              <a:fillRect l="-859" r="-859"/>
            </a:stretch>
          </a:blipFill>
        </p:spPr>
      </p:sp>
      <p:sp>
        <p:nvSpPr>
          <p:cNvPr id="4" name="TextBox 4"/>
          <p:cNvSpPr txBox="1"/>
          <p:nvPr/>
        </p:nvSpPr>
        <p:spPr>
          <a:xfrm>
            <a:off x="3028885"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TYPES OF NURAL NETWORK</a:t>
            </a:r>
          </a:p>
        </p:txBody>
      </p:sp>
      <p:sp>
        <p:nvSpPr>
          <p:cNvPr id="5" name="TextBox 5"/>
          <p:cNvSpPr txBox="1"/>
          <p:nvPr/>
        </p:nvSpPr>
        <p:spPr>
          <a:xfrm>
            <a:off x="3635978" y="2540533"/>
            <a:ext cx="14230415" cy="4276725"/>
          </a:xfrm>
          <a:prstGeom prst="rect">
            <a:avLst/>
          </a:prstGeom>
        </p:spPr>
        <p:txBody>
          <a:bodyPr lIns="0" tIns="0" rIns="0" bIns="0" rtlCol="0" anchor="t">
            <a:spAutoFit/>
          </a:bodyPr>
          <a:lstStyle/>
          <a:p>
            <a:pPr algn="l">
              <a:lnSpc>
                <a:spcPts val="3000"/>
              </a:lnSpc>
            </a:pPr>
            <a:r>
              <a:rPr lang="en-US" sz="3000">
                <a:solidFill>
                  <a:srgbClr val="000000"/>
                </a:solidFill>
                <a:latin typeface="Times New Roman"/>
              </a:rPr>
              <a:t>There are difference types of nural networks</a:t>
            </a:r>
          </a:p>
          <a:p>
            <a:pPr algn="l">
              <a:lnSpc>
                <a:spcPts val="3000"/>
              </a:lnSpc>
            </a:pPr>
            <a:endParaRPr/>
          </a:p>
          <a:p>
            <a:pPr marL="647700" lvl="1" indent="-323850" algn="l">
              <a:lnSpc>
                <a:spcPts val="3000"/>
              </a:lnSpc>
              <a:buFont typeface="Arial"/>
              <a:buChar char="•"/>
            </a:pPr>
            <a:r>
              <a:rPr lang="en-US" sz="3000">
                <a:solidFill>
                  <a:srgbClr val="000000"/>
                </a:solidFill>
                <a:latin typeface="Times New Roman Bold"/>
              </a:rPr>
              <a:t>ANN</a:t>
            </a:r>
          </a:p>
          <a:p>
            <a:pPr algn="l">
              <a:lnSpc>
                <a:spcPts val="3000"/>
              </a:lnSpc>
            </a:pPr>
            <a:endParaRPr/>
          </a:p>
          <a:p>
            <a:pPr marL="647700" lvl="1" indent="-323850" algn="l">
              <a:lnSpc>
                <a:spcPts val="3000"/>
              </a:lnSpc>
              <a:buFont typeface="Arial"/>
              <a:buChar char="•"/>
            </a:pPr>
            <a:r>
              <a:rPr lang="en-US" sz="3000">
                <a:solidFill>
                  <a:srgbClr val="000000"/>
                </a:solidFill>
                <a:latin typeface="Times New Roman Bold"/>
              </a:rPr>
              <a:t>Multilayer Perceptron (MLP)</a:t>
            </a:r>
          </a:p>
          <a:p>
            <a:pPr algn="l">
              <a:lnSpc>
                <a:spcPts val="3000"/>
              </a:lnSpc>
            </a:pPr>
            <a:endParaRPr/>
          </a:p>
          <a:p>
            <a:pPr marL="647700" lvl="1" indent="-323850" algn="l">
              <a:lnSpc>
                <a:spcPts val="3000"/>
              </a:lnSpc>
              <a:buFont typeface="Arial"/>
              <a:buChar char="•"/>
            </a:pPr>
            <a:r>
              <a:rPr lang="en-US" sz="3000">
                <a:solidFill>
                  <a:srgbClr val="000000"/>
                </a:solidFill>
                <a:latin typeface="Times New Roman Bold"/>
              </a:rPr>
              <a:t>Convolutional Neural Network (CNN)</a:t>
            </a:r>
          </a:p>
          <a:p>
            <a:pPr algn="l">
              <a:lnSpc>
                <a:spcPts val="3000"/>
              </a:lnSpc>
            </a:pPr>
            <a:endParaRPr/>
          </a:p>
          <a:p>
            <a:pPr marL="647700" lvl="1" indent="-323850" algn="l">
              <a:lnSpc>
                <a:spcPts val="3000"/>
              </a:lnSpc>
              <a:buFont typeface="Arial"/>
              <a:buChar char="•"/>
            </a:pPr>
            <a:r>
              <a:rPr lang="en-US" sz="3000">
                <a:solidFill>
                  <a:srgbClr val="000000"/>
                </a:solidFill>
                <a:latin typeface="Times New Roman"/>
              </a:rPr>
              <a:t>Recurrent Neural Network (RNN)</a:t>
            </a:r>
          </a:p>
          <a:p>
            <a:pPr algn="l">
              <a:lnSpc>
                <a:spcPts val="3000"/>
              </a:lnSpc>
            </a:pPr>
            <a:endParaRPr/>
          </a:p>
          <a:p>
            <a:pPr marL="647700" lvl="1" indent="-323850" algn="l">
              <a:lnSpc>
                <a:spcPts val="3000"/>
              </a:lnSpc>
              <a:buFont typeface="Arial"/>
              <a:buChar char="•"/>
            </a:pPr>
            <a:r>
              <a:rPr lang="en-US" sz="3000">
                <a:solidFill>
                  <a:srgbClr val="000000"/>
                </a:solidFill>
                <a:latin typeface="Times New Roman"/>
              </a:rPr>
              <a:t>Generative Adversarial Networks (GANs)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2" cstate="print">
              <a:alphaModFix amt="50000"/>
            </a:blip>
            <a:stretch>
              <a:fillRect l="-859" r="-859"/>
            </a:stretch>
          </a:blipFill>
        </p:spPr>
      </p:sp>
      <p:sp>
        <p:nvSpPr>
          <p:cNvPr id="3" name="Freeform 3"/>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3" cstate="print">
              <a:alphaModFix amt="50000"/>
            </a:blip>
            <a:stretch>
              <a:fillRect l="-859" r="-859"/>
            </a:stretch>
          </a:blipFill>
        </p:spPr>
      </p:sp>
      <p:sp>
        <p:nvSpPr>
          <p:cNvPr id="4" name="Freeform 4"/>
          <p:cNvSpPr/>
          <p:nvPr/>
        </p:nvSpPr>
        <p:spPr>
          <a:xfrm>
            <a:off x="10270791" y="1607681"/>
            <a:ext cx="7388191" cy="7071638"/>
          </a:xfrm>
          <a:custGeom>
            <a:avLst/>
            <a:gdLst/>
            <a:ahLst/>
            <a:cxnLst/>
            <a:rect l="l" t="t" r="r" b="b"/>
            <a:pathLst>
              <a:path w="7388191" h="7071638">
                <a:moveTo>
                  <a:pt x="0" y="0"/>
                </a:moveTo>
                <a:lnTo>
                  <a:pt x="7388191" y="0"/>
                </a:lnTo>
                <a:lnTo>
                  <a:pt x="7388191" y="7071638"/>
                </a:lnTo>
                <a:lnTo>
                  <a:pt x="0" y="7071638"/>
                </a:lnTo>
                <a:lnTo>
                  <a:pt x="0" y="0"/>
                </a:lnTo>
                <a:close/>
              </a:path>
            </a:pathLst>
          </a:custGeom>
          <a:blipFill>
            <a:blip r:embed="rId4" cstate="print"/>
            <a:stretch>
              <a:fillRect r="-2337"/>
            </a:stretch>
          </a:blipFill>
        </p:spPr>
      </p:sp>
      <p:sp>
        <p:nvSpPr>
          <p:cNvPr id="5" name="TextBox 5"/>
          <p:cNvSpPr txBox="1"/>
          <p:nvPr/>
        </p:nvSpPr>
        <p:spPr>
          <a:xfrm>
            <a:off x="3028885"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ANN</a:t>
            </a:r>
          </a:p>
        </p:txBody>
      </p:sp>
      <p:sp>
        <p:nvSpPr>
          <p:cNvPr id="6" name="TextBox 6"/>
          <p:cNvSpPr txBox="1"/>
          <p:nvPr/>
        </p:nvSpPr>
        <p:spPr>
          <a:xfrm>
            <a:off x="1028700" y="1598156"/>
            <a:ext cx="8859040" cy="2371725"/>
          </a:xfrm>
          <a:prstGeom prst="rect">
            <a:avLst/>
          </a:prstGeom>
        </p:spPr>
        <p:txBody>
          <a:bodyPr lIns="0" tIns="0" rIns="0" bIns="0" rtlCol="0" anchor="t">
            <a:spAutoFit/>
          </a:bodyPr>
          <a:lstStyle/>
          <a:p>
            <a:pPr algn="l">
              <a:lnSpc>
                <a:spcPts val="3000"/>
              </a:lnSpc>
            </a:pPr>
            <a:r>
              <a:rPr lang="en-US" sz="3000">
                <a:solidFill>
                  <a:srgbClr val="000000"/>
                </a:solidFill>
                <a:latin typeface="Times New Roman Bold"/>
              </a:rPr>
              <a:t>What is Perceptron?</a:t>
            </a:r>
          </a:p>
          <a:p>
            <a:pPr algn="l">
              <a:lnSpc>
                <a:spcPts val="3000"/>
              </a:lnSpc>
            </a:pPr>
            <a:endParaRPr/>
          </a:p>
          <a:p>
            <a:pPr algn="l">
              <a:lnSpc>
                <a:spcPts val="3000"/>
              </a:lnSpc>
            </a:pPr>
            <a:r>
              <a:rPr lang="en-US" sz="3000">
                <a:solidFill>
                  <a:srgbClr val="000000"/>
                </a:solidFill>
                <a:latin typeface="Times New Roman"/>
              </a:rPr>
              <a:t>Perceptron is Machine Learning algorithm for supervised learning of various binary classification tasks.</a:t>
            </a:r>
          </a:p>
          <a:p>
            <a:pPr algn="l">
              <a:lnSpc>
                <a:spcPts val="3000"/>
              </a:lnSpc>
              <a:spcBef>
                <a:spcPct val="0"/>
              </a:spcBef>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2" cstate="print">
              <a:alphaModFix amt="50000"/>
            </a:blip>
            <a:stretch>
              <a:fillRect l="-859" r="-859"/>
            </a:stretch>
          </a:blipFill>
        </p:spPr>
      </p:sp>
      <p:sp>
        <p:nvSpPr>
          <p:cNvPr id="3" name="Freeform 3"/>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3" cstate="print">
              <a:alphaModFix amt="50000"/>
            </a:blip>
            <a:stretch>
              <a:fillRect l="-859" r="-859"/>
            </a:stretch>
          </a:blipFill>
        </p:spPr>
      </p:sp>
      <p:sp>
        <p:nvSpPr>
          <p:cNvPr id="4" name="Freeform 4"/>
          <p:cNvSpPr/>
          <p:nvPr/>
        </p:nvSpPr>
        <p:spPr>
          <a:xfrm>
            <a:off x="1969067" y="2058111"/>
            <a:ext cx="15573867" cy="6170778"/>
          </a:xfrm>
          <a:custGeom>
            <a:avLst/>
            <a:gdLst/>
            <a:ahLst/>
            <a:cxnLst/>
            <a:rect l="l" t="t" r="r" b="b"/>
            <a:pathLst>
              <a:path w="15573867" h="6170778">
                <a:moveTo>
                  <a:pt x="0" y="0"/>
                </a:moveTo>
                <a:lnTo>
                  <a:pt x="15573867" y="0"/>
                </a:lnTo>
                <a:lnTo>
                  <a:pt x="15573867" y="6170778"/>
                </a:lnTo>
                <a:lnTo>
                  <a:pt x="0" y="6170778"/>
                </a:lnTo>
                <a:lnTo>
                  <a:pt x="0" y="0"/>
                </a:lnTo>
                <a:close/>
              </a:path>
            </a:pathLst>
          </a:custGeom>
          <a:blipFill>
            <a:blip r:embed="rId4" cstate="print"/>
            <a:stretch>
              <a:fillRect/>
            </a:stretch>
          </a:blipFill>
        </p:spPr>
      </p:sp>
      <p:sp>
        <p:nvSpPr>
          <p:cNvPr id="5" name="TextBox 5"/>
          <p:cNvSpPr txBox="1"/>
          <p:nvPr/>
        </p:nvSpPr>
        <p:spPr>
          <a:xfrm>
            <a:off x="3028885"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ANN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4355">
            <a:off x="4546610" y="5141812"/>
            <a:ext cx="11841786" cy="10012756"/>
          </a:xfrm>
          <a:custGeom>
            <a:avLst/>
            <a:gdLst/>
            <a:ahLst/>
            <a:cxnLst/>
            <a:rect l="l" t="t" r="r" b="b"/>
            <a:pathLst>
              <a:path w="11841786" h="10012756">
                <a:moveTo>
                  <a:pt x="0" y="0"/>
                </a:moveTo>
                <a:lnTo>
                  <a:pt x="11841785" y="0"/>
                </a:lnTo>
                <a:lnTo>
                  <a:pt x="11841785" y="10012756"/>
                </a:lnTo>
                <a:lnTo>
                  <a:pt x="0" y="10012756"/>
                </a:lnTo>
                <a:lnTo>
                  <a:pt x="0" y="0"/>
                </a:lnTo>
                <a:close/>
              </a:path>
            </a:pathLst>
          </a:custGeom>
          <a:blipFill>
            <a:blip r:embed="rId2" cstate="print">
              <a:alphaModFix amt="50000"/>
            </a:blip>
            <a:stretch>
              <a:fillRect l="-859" r="-859"/>
            </a:stretch>
          </a:blipFill>
        </p:spPr>
      </p:sp>
      <p:sp>
        <p:nvSpPr>
          <p:cNvPr id="3" name="Freeform 3"/>
          <p:cNvSpPr/>
          <p:nvPr/>
        </p:nvSpPr>
        <p:spPr>
          <a:xfrm rot="-10524355">
            <a:off x="3857579" y="-3215219"/>
            <a:ext cx="6870097" cy="5808972"/>
          </a:xfrm>
          <a:custGeom>
            <a:avLst/>
            <a:gdLst/>
            <a:ahLst/>
            <a:cxnLst/>
            <a:rect l="l" t="t" r="r" b="b"/>
            <a:pathLst>
              <a:path w="6870097" h="5808972">
                <a:moveTo>
                  <a:pt x="0" y="0"/>
                </a:moveTo>
                <a:lnTo>
                  <a:pt x="6870097" y="0"/>
                </a:lnTo>
                <a:lnTo>
                  <a:pt x="6870097" y="5808972"/>
                </a:lnTo>
                <a:lnTo>
                  <a:pt x="0" y="5808972"/>
                </a:lnTo>
                <a:lnTo>
                  <a:pt x="0" y="0"/>
                </a:lnTo>
                <a:close/>
              </a:path>
            </a:pathLst>
          </a:custGeom>
          <a:blipFill>
            <a:blip r:embed="rId3" cstate="print">
              <a:alphaModFix amt="50000"/>
            </a:blip>
            <a:stretch>
              <a:fillRect l="-859" r="-859"/>
            </a:stretch>
          </a:blipFill>
        </p:spPr>
      </p:sp>
      <p:sp>
        <p:nvSpPr>
          <p:cNvPr id="4" name="Freeform 4"/>
          <p:cNvSpPr/>
          <p:nvPr/>
        </p:nvSpPr>
        <p:spPr>
          <a:xfrm>
            <a:off x="3922886" y="2242383"/>
            <a:ext cx="11745985" cy="5802233"/>
          </a:xfrm>
          <a:custGeom>
            <a:avLst/>
            <a:gdLst/>
            <a:ahLst/>
            <a:cxnLst/>
            <a:rect l="l" t="t" r="r" b="b"/>
            <a:pathLst>
              <a:path w="11745985" h="5802233">
                <a:moveTo>
                  <a:pt x="0" y="0"/>
                </a:moveTo>
                <a:lnTo>
                  <a:pt x="11745984" y="0"/>
                </a:lnTo>
                <a:lnTo>
                  <a:pt x="11745984" y="5802234"/>
                </a:lnTo>
                <a:lnTo>
                  <a:pt x="0" y="5802234"/>
                </a:lnTo>
                <a:lnTo>
                  <a:pt x="0" y="0"/>
                </a:lnTo>
                <a:close/>
              </a:path>
            </a:pathLst>
          </a:custGeom>
          <a:blipFill>
            <a:blip r:embed="rId4" cstate="print"/>
            <a:stretch>
              <a:fillRect/>
            </a:stretch>
          </a:blipFill>
        </p:spPr>
      </p:sp>
      <p:sp>
        <p:nvSpPr>
          <p:cNvPr id="5" name="TextBox 5"/>
          <p:cNvSpPr txBox="1"/>
          <p:nvPr/>
        </p:nvSpPr>
        <p:spPr>
          <a:xfrm>
            <a:off x="3028885" y="561970"/>
            <a:ext cx="12230230" cy="923935"/>
          </a:xfrm>
          <a:prstGeom prst="rect">
            <a:avLst/>
          </a:prstGeom>
        </p:spPr>
        <p:txBody>
          <a:bodyPr lIns="0" tIns="0" rIns="0" bIns="0" rtlCol="0" anchor="t">
            <a:spAutoFit/>
          </a:bodyPr>
          <a:lstStyle/>
          <a:p>
            <a:pPr algn="ctr">
              <a:lnSpc>
                <a:spcPts val="6000"/>
              </a:lnSpc>
            </a:pPr>
            <a:r>
              <a:rPr lang="en-US" sz="6000">
                <a:solidFill>
                  <a:srgbClr val="5956E0"/>
                </a:solidFill>
                <a:latin typeface="Times New Roman Bold"/>
              </a:rPr>
              <a:t>CNN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2516</Words>
  <Application>Microsoft Office PowerPoint</Application>
  <PresentationFormat>Custom</PresentationFormat>
  <Paragraphs>204</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Times New Roman</vt:lpstr>
      <vt:lpstr>Times New Roman Bold</vt:lpstr>
      <vt:lpstr>Calibri</vt:lpstr>
      <vt:lpstr>TT Commons Pro Bold</vt:lpstr>
      <vt:lpstr>Helios Extended</vt:lpstr>
      <vt:lpstr>Nickainley</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Survey Presentation On Project Title: Deep learning method to detect infection caused by “Novel Corona Virus pneumonia” from High resolution CT images. </dc:title>
  <cp:lastModifiedBy>BCCB 2</cp:lastModifiedBy>
  <cp:revision>2</cp:revision>
  <dcterms:created xsi:type="dcterms:W3CDTF">2006-08-16T00:00:00Z</dcterms:created>
  <dcterms:modified xsi:type="dcterms:W3CDTF">2024-05-19T07:01:21Z</dcterms:modified>
  <dc:identifier>DAGDnMHaYuU</dc:identifier>
</cp:coreProperties>
</file>